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3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2E6E7B-F7B5-49CA-90D3-2C9821AF7773}" type="datetimeFigureOut">
              <a:rPr lang="it-IT" smtClean="0"/>
              <a:pPr/>
              <a:t>07/11/2012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1131CE-B3BE-45B3-A0BE-E6C82266141B}"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5F1131CE-B3BE-45B3-A0BE-E6C82266141B}"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5F1131CE-B3BE-45B3-A0BE-E6C82266141B}" type="slidenum">
              <a:rPr lang="it-IT" smtClean="0"/>
              <a:pPr/>
              <a:t>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764E33E-1085-4CF5-A3B0-197E378A9045}" type="datetimeFigureOut">
              <a:rPr lang="it-IT" smtClean="0"/>
              <a:pPr/>
              <a:t>07/11/2012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223F0F-D139-4BC6-B608-F64BE106E85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64E33E-1085-4CF5-A3B0-197E378A9045}" type="datetimeFigureOut">
              <a:rPr lang="it-IT" smtClean="0"/>
              <a:pPr/>
              <a:t>07/11/2012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223F0F-D139-4BC6-B608-F64BE106E85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64E33E-1085-4CF5-A3B0-197E378A9045}" type="datetimeFigureOut">
              <a:rPr lang="it-IT" smtClean="0"/>
              <a:pPr/>
              <a:t>07/11/2012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223F0F-D139-4BC6-B608-F64BE106E85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64E33E-1085-4CF5-A3B0-197E378A9045}" type="datetimeFigureOut">
              <a:rPr lang="it-IT" smtClean="0"/>
              <a:pPr/>
              <a:t>07/11/2012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223F0F-D139-4BC6-B608-F64BE106E85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764E33E-1085-4CF5-A3B0-197E378A9045}" type="datetimeFigureOut">
              <a:rPr lang="it-IT" smtClean="0"/>
              <a:pPr/>
              <a:t>07/11/2012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5223F0F-D139-4BC6-B608-F64BE106E85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764E33E-1085-4CF5-A3B0-197E378A9045}" type="datetimeFigureOut">
              <a:rPr lang="it-IT" smtClean="0"/>
              <a:pPr/>
              <a:t>07/11/2012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5223F0F-D139-4BC6-B608-F64BE106E85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764E33E-1085-4CF5-A3B0-197E378A9045}" type="datetimeFigureOut">
              <a:rPr lang="it-IT" smtClean="0"/>
              <a:pPr/>
              <a:t>07/11/2012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5223F0F-D139-4BC6-B608-F64BE106E85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764E33E-1085-4CF5-A3B0-197E378A9045}" type="datetimeFigureOut">
              <a:rPr lang="it-IT" smtClean="0"/>
              <a:pPr/>
              <a:t>07/11/2012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5223F0F-D139-4BC6-B608-F64BE106E85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764E33E-1085-4CF5-A3B0-197E378A9045}" type="datetimeFigureOut">
              <a:rPr lang="it-IT" smtClean="0"/>
              <a:pPr/>
              <a:t>07/11/2012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5223F0F-D139-4BC6-B608-F64BE106E85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64E33E-1085-4CF5-A3B0-197E378A9045}" type="datetimeFigureOut">
              <a:rPr lang="it-IT" smtClean="0"/>
              <a:pPr/>
              <a:t>07/11/2012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5223F0F-D139-4BC6-B608-F64BE106E85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64E33E-1085-4CF5-A3B0-197E378A9045}" type="datetimeFigureOut">
              <a:rPr lang="it-IT" smtClean="0"/>
              <a:pPr/>
              <a:t>07/11/2012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5223F0F-D139-4BC6-B608-F64BE106E85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4E33E-1085-4CF5-A3B0-197E378A9045}" type="datetimeFigureOut">
              <a:rPr lang="it-IT" smtClean="0"/>
              <a:pPr/>
              <a:t>07/11/2012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23F0F-D139-4BC6-B608-F64BE106E85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283968" y="0"/>
            <a:ext cx="4860032" cy="4221088"/>
          </a:xfrm>
        </p:spPr>
        <p:txBody>
          <a:bodyPr>
            <a:normAutofit/>
          </a:bodyPr>
          <a:lstStyle/>
          <a:p>
            <a:r>
              <a:rPr lang="it-IT" sz="1400" dirty="0" smtClean="0"/>
              <a:t>AUTORE: </a:t>
            </a:r>
            <a:r>
              <a:rPr lang="it-IT" sz="1400" dirty="0" smtClean="0">
                <a:solidFill>
                  <a:srgbClr val="FF0000"/>
                </a:solidFill>
              </a:rPr>
              <a:t>MORILLO</a:t>
            </a:r>
            <a:r>
              <a:rPr lang="it-IT" sz="1400" dirty="0" smtClean="0"/>
              <a:t/>
            </a:r>
            <a:br>
              <a:rPr lang="it-IT" sz="1400" dirty="0" smtClean="0"/>
            </a:br>
            <a:r>
              <a:rPr lang="it-IT" sz="1400" dirty="0" smtClean="0"/>
              <a:t>Al sesto mese, l'angelo Gabriele fu mandato da Dio in una città della Galilea, chiamata </a:t>
            </a:r>
            <a:r>
              <a:rPr lang="it-IT" sz="1400" dirty="0" err="1" smtClean="0">
                <a:solidFill>
                  <a:srgbClr val="FF0000"/>
                </a:solidFill>
              </a:rPr>
              <a:t>Nàzaret</a:t>
            </a:r>
            <a:r>
              <a:rPr lang="it-IT" sz="1400" dirty="0" smtClean="0"/>
              <a:t>, </a:t>
            </a:r>
            <a:r>
              <a:rPr lang="it-IT" sz="1400" baseline="30000" dirty="0" smtClean="0"/>
              <a:t>27</a:t>
            </a:r>
            <a:r>
              <a:rPr lang="it-IT" sz="1400" dirty="0" smtClean="0"/>
              <a:t>a una vergine, promessa sposa di un uomo </a:t>
            </a:r>
            <a:r>
              <a:rPr lang="it-IT" sz="1400" dirty="0" err="1" smtClean="0">
                <a:solidFill>
                  <a:srgbClr val="FF0000"/>
                </a:solidFill>
              </a:rPr>
              <a:t>deEd</a:t>
            </a:r>
            <a:r>
              <a:rPr lang="it-IT" sz="1400" dirty="0" smtClean="0">
                <a:solidFill>
                  <a:srgbClr val="FF0000"/>
                </a:solidFill>
              </a:rPr>
              <a:t> </a:t>
            </a:r>
            <a:r>
              <a:rPr lang="it-IT" sz="1400" dirty="0" smtClean="0"/>
              <a:t>ecco, Elisabetta, tua parente, nella sua vecchiaia ha concepito anch'essa un figlio e questo è il sesto mese per lei, che era detta sterile: </a:t>
            </a:r>
            <a:r>
              <a:rPr lang="it-IT" sz="1400" baseline="30000" dirty="0" smtClean="0"/>
              <a:t>37</a:t>
            </a:r>
            <a:r>
              <a:rPr lang="it-IT" sz="1400" dirty="0" smtClean="0"/>
              <a:t>nulla è impossibile a Dio». </a:t>
            </a:r>
            <a:r>
              <a:rPr lang="it-IT" sz="1400" baseline="30000" dirty="0" smtClean="0"/>
              <a:t>38</a:t>
            </a:r>
            <a:r>
              <a:rPr lang="it-IT" sz="1400" dirty="0" smtClean="0"/>
              <a:t>Allora Maria disse: «Ecco la serva del Signore: avvenga per me secondo la tua parola». E l'angelo si allontanò da lei.</a:t>
            </a:r>
            <a:br>
              <a:rPr lang="it-IT" sz="1400" dirty="0" smtClean="0"/>
            </a:br>
            <a:r>
              <a:rPr lang="it-IT" sz="1400" dirty="0" err="1" smtClean="0">
                <a:solidFill>
                  <a:srgbClr val="FF0000"/>
                </a:solidFill>
              </a:rPr>
              <a:t>lla</a:t>
            </a:r>
            <a:r>
              <a:rPr lang="it-IT" sz="1400" dirty="0" smtClean="0">
                <a:solidFill>
                  <a:srgbClr val="FF0000"/>
                </a:solidFill>
              </a:rPr>
              <a:t> casa di Davide, di nome Giuseppe</a:t>
            </a:r>
            <a:r>
              <a:rPr lang="it-IT" sz="1400" dirty="0" smtClean="0"/>
              <a:t>.</a:t>
            </a:r>
            <a:br>
              <a:rPr lang="it-IT" sz="1400" dirty="0" smtClean="0"/>
            </a:br>
            <a:r>
              <a:rPr lang="it-IT" sz="1400" dirty="0"/>
              <a:t/>
            </a:r>
            <a:br>
              <a:rPr lang="it-IT" sz="1400" dirty="0"/>
            </a:br>
            <a:r>
              <a:rPr lang="it-IT" sz="1400" dirty="0" smtClean="0"/>
              <a:t>Pensiero del gruppo: Secondo noi è bella perché  i colori del quadro  sono  </a:t>
            </a:r>
            <a:r>
              <a:rPr lang="it-IT" sz="1400" dirty="0" smtClean="0">
                <a:solidFill>
                  <a:srgbClr val="FF0000"/>
                </a:solidFill>
              </a:rPr>
              <a:t>adeguati al momento dell’annunciazione </a:t>
            </a:r>
            <a:r>
              <a:rPr lang="it-IT" sz="1400" dirty="0" smtClean="0"/>
              <a:t>dove compare poi la colomba, sfumata dalla luce, che rappresenta la presenza del </a:t>
            </a:r>
            <a:r>
              <a:rPr lang="it-IT" sz="1400" dirty="0" smtClean="0">
                <a:solidFill>
                  <a:srgbClr val="FF0000"/>
                </a:solidFill>
              </a:rPr>
              <a:t>Signore.</a:t>
            </a:r>
            <a:endParaRPr lang="it-IT" sz="1400" dirty="0">
              <a:solidFill>
                <a:srgbClr val="FF0000"/>
              </a:solidFill>
            </a:endParaRPr>
          </a:p>
        </p:txBody>
      </p:sp>
      <p:pic>
        <p:nvPicPr>
          <p:cNvPr id="1026" name="Picture 2" descr="C:\Users\Studente\Desktop\QUADRI\ANUNCIAZIONE\anunciazione-murillo.jpg"/>
          <p:cNvPicPr>
            <a:picLocks noChangeAspect="1" noChangeArrowheads="1"/>
          </p:cNvPicPr>
          <p:nvPr/>
        </p:nvPicPr>
        <p:blipFill>
          <a:blip r:embed="rId3" cstate="print"/>
          <a:srcRect/>
          <a:stretch>
            <a:fillRect/>
          </a:stretch>
        </p:blipFill>
        <p:spPr bwMode="auto">
          <a:xfrm>
            <a:off x="0" y="0"/>
            <a:ext cx="4286770" cy="531692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txBox="1">
            <a:spLocks/>
          </p:cNvSpPr>
          <p:nvPr/>
        </p:nvSpPr>
        <p:spPr>
          <a:xfrm>
            <a:off x="4724400" y="701080"/>
            <a:ext cx="4419600" cy="5752256"/>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1600" b="0" i="0" u="none" strike="noStrike" kern="1200" cap="none" spc="0" normalizeH="0" baseline="0" noProof="0" dirty="0" smtClean="0">
                <a:ln>
                  <a:noFill/>
                </a:ln>
                <a:solidFill>
                  <a:schemeClr val="tx1"/>
                </a:solidFill>
                <a:effectLst/>
                <a:uLnTx/>
                <a:uFillTx/>
                <a:latin typeface="+mj-lt"/>
                <a:ea typeface="+mj-ea"/>
                <a:cs typeface="+mj-cs"/>
              </a:rPr>
              <a:t>AUTORE:PIERO </a:t>
            </a:r>
            <a:r>
              <a:rPr kumimoji="0" lang="it-IT" sz="1600" b="0" i="0" u="none" strike="noStrike" kern="1200" cap="none" spc="0" normalizeH="0" baseline="0" noProof="0" dirty="0" err="1" smtClean="0">
                <a:ln>
                  <a:noFill/>
                </a:ln>
                <a:solidFill>
                  <a:srgbClr val="FF0000"/>
                </a:solidFill>
                <a:effectLst/>
                <a:uLnTx/>
                <a:uFillTx/>
                <a:latin typeface="+mj-lt"/>
                <a:ea typeface="+mj-ea"/>
                <a:cs typeface="+mj-cs"/>
              </a:rPr>
              <a:t>DI</a:t>
            </a:r>
            <a:r>
              <a:rPr kumimoji="0" lang="it-IT" sz="1600" b="0" i="0" u="none" strike="noStrike" kern="1200" cap="none" spc="0" normalizeH="0" baseline="0" noProof="0" dirty="0" smtClean="0">
                <a:ln>
                  <a:noFill/>
                </a:ln>
                <a:solidFill>
                  <a:schemeClr val="tx1"/>
                </a:solidFill>
                <a:effectLst/>
                <a:uLnTx/>
                <a:uFillTx/>
                <a:latin typeface="+mj-lt"/>
                <a:ea typeface="+mj-ea"/>
                <a:cs typeface="+mj-cs"/>
              </a:rPr>
              <a:t> FRANCESCA</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1600" b="0" i="0" u="none" strike="noStrike" kern="1200" cap="none" spc="0" normalizeH="0" baseline="0" noProof="0" dirty="0" smtClean="0">
                <a:ln>
                  <a:noFill/>
                </a:ln>
                <a:solidFill>
                  <a:schemeClr val="tx1"/>
                </a:solidFill>
                <a:effectLst/>
                <a:uLnTx/>
                <a:uFillTx/>
                <a:latin typeface="+mj-lt"/>
                <a:ea typeface="+mj-ea"/>
                <a:cs typeface="+mj-cs"/>
              </a:rPr>
              <a:t/>
            </a:r>
            <a:br>
              <a:rPr kumimoji="0" lang="it-IT" sz="1600" b="0" i="0" u="none" strike="noStrike" kern="1200" cap="none" spc="0" normalizeH="0" baseline="0" noProof="0" dirty="0" smtClean="0">
                <a:ln>
                  <a:noFill/>
                </a:ln>
                <a:solidFill>
                  <a:schemeClr val="tx1"/>
                </a:solidFill>
                <a:effectLst/>
                <a:uLnTx/>
                <a:uFillTx/>
                <a:latin typeface="+mj-lt"/>
                <a:ea typeface="+mj-ea"/>
                <a:cs typeface="+mj-cs"/>
              </a:rPr>
            </a:br>
            <a:r>
              <a:rPr kumimoji="0" lang="it-IT" sz="1600" b="0" i="0" u="none" strike="noStrike" kern="1200" cap="none" spc="0" normalizeH="0" baseline="0" noProof="0" dirty="0" smtClean="0">
                <a:ln>
                  <a:noFill/>
                </a:ln>
                <a:solidFill>
                  <a:schemeClr val="tx1"/>
                </a:solidFill>
                <a:effectLst/>
                <a:uLnTx/>
                <a:uFillTx/>
                <a:latin typeface="+mj-lt"/>
                <a:ea typeface="+mj-ea"/>
                <a:cs typeface="+mj-cs"/>
              </a:rPr>
              <a:t>In quei giorni Gesù venne da </a:t>
            </a:r>
            <a:r>
              <a:rPr kumimoji="0" lang="it-IT" sz="1600" b="0" i="0" u="none" strike="noStrike" kern="1200" cap="none" spc="0" normalizeH="0" baseline="0" noProof="0" dirty="0" err="1" smtClean="0">
                <a:ln>
                  <a:noFill/>
                </a:ln>
                <a:solidFill>
                  <a:schemeClr val="tx1"/>
                </a:solidFill>
                <a:effectLst/>
                <a:uLnTx/>
                <a:uFillTx/>
                <a:latin typeface="+mj-lt"/>
                <a:ea typeface="+mj-ea"/>
                <a:cs typeface="+mj-cs"/>
              </a:rPr>
              <a:t>Nazaret</a:t>
            </a:r>
            <a:r>
              <a:rPr kumimoji="0" lang="it-IT" sz="1600" b="0" i="0" u="none" strike="noStrike" kern="1200" cap="none" spc="0" normalizeH="0" baseline="0" noProof="0" dirty="0" smtClean="0">
                <a:ln>
                  <a:noFill/>
                </a:ln>
                <a:solidFill>
                  <a:schemeClr val="tx1"/>
                </a:solidFill>
                <a:effectLst/>
                <a:uLnTx/>
                <a:uFillTx/>
                <a:latin typeface="+mj-lt"/>
                <a:ea typeface="+mj-ea"/>
                <a:cs typeface="+mj-cs"/>
              </a:rPr>
              <a:t> di Galilea e fu battezzato nel Giordano da Giovanni. </a:t>
            </a:r>
            <a:r>
              <a:rPr kumimoji="0" lang="it-IT" sz="1600" b="0" i="0" u="none" strike="noStrike" kern="1200" cap="none" spc="0" normalizeH="0" baseline="30000" noProof="0" dirty="0" smtClean="0">
                <a:ln>
                  <a:noFill/>
                </a:ln>
                <a:solidFill>
                  <a:schemeClr val="tx1"/>
                </a:solidFill>
                <a:effectLst/>
                <a:uLnTx/>
                <a:uFillTx/>
                <a:latin typeface="+mj-lt"/>
                <a:ea typeface="+mj-ea"/>
                <a:cs typeface="+mj-cs"/>
              </a:rPr>
              <a:t>10</a:t>
            </a:r>
            <a:r>
              <a:rPr kumimoji="0" lang="it-IT" sz="1600" b="0" i="0" u="none" strike="noStrike" kern="1200" cap="none" spc="0" normalizeH="0" baseline="0" noProof="0" dirty="0" smtClean="0">
                <a:ln>
                  <a:noFill/>
                </a:ln>
                <a:solidFill>
                  <a:schemeClr val="tx1"/>
                </a:solidFill>
                <a:effectLst/>
                <a:uLnTx/>
                <a:uFillTx/>
                <a:latin typeface="+mj-lt"/>
                <a:ea typeface="+mj-ea"/>
                <a:cs typeface="+mj-cs"/>
              </a:rPr>
              <a:t>E, uscendo dall'acqua, vide aprirsi i cieli e lo Spirito discendere su di lui come una colomba. </a:t>
            </a:r>
            <a:r>
              <a:rPr kumimoji="0" lang="it-IT" sz="1600" b="0" i="0" u="none" strike="noStrike" kern="1200" cap="none" spc="0" normalizeH="0" baseline="30000" noProof="0" dirty="0" smtClean="0">
                <a:ln>
                  <a:noFill/>
                </a:ln>
                <a:solidFill>
                  <a:schemeClr val="tx1"/>
                </a:solidFill>
                <a:effectLst/>
                <a:uLnTx/>
                <a:uFillTx/>
                <a:latin typeface="+mj-lt"/>
                <a:ea typeface="+mj-ea"/>
                <a:cs typeface="+mj-cs"/>
              </a:rPr>
              <a:t>11</a:t>
            </a:r>
            <a:r>
              <a:rPr kumimoji="0" lang="it-IT" sz="1600" b="0" i="0" u="none" strike="noStrike" kern="1200" cap="none" spc="0" normalizeH="0" baseline="0" noProof="0" dirty="0" smtClean="0">
                <a:ln>
                  <a:noFill/>
                </a:ln>
                <a:solidFill>
                  <a:schemeClr val="tx1"/>
                </a:solidFill>
                <a:effectLst/>
                <a:uLnTx/>
                <a:uFillTx/>
                <a:latin typeface="+mj-lt"/>
                <a:ea typeface="+mj-ea"/>
                <a:cs typeface="+mj-cs"/>
              </a:rPr>
              <a:t>E si sentì una voce dal cielo: «Tu sei il Figlio mio prediletto, in te mi sono compiaciuto». </a:t>
            </a:r>
            <a:br>
              <a:rPr kumimoji="0" lang="it-IT" sz="1600" b="0" i="0" u="none" strike="noStrike" kern="1200" cap="none" spc="0" normalizeH="0" baseline="0" noProof="0" dirty="0" smtClean="0">
                <a:ln>
                  <a:noFill/>
                </a:ln>
                <a:solidFill>
                  <a:schemeClr val="tx1"/>
                </a:solidFill>
                <a:effectLst/>
                <a:uLnTx/>
                <a:uFillTx/>
                <a:latin typeface="+mj-lt"/>
                <a:ea typeface="+mj-ea"/>
                <a:cs typeface="+mj-cs"/>
              </a:rPr>
            </a:br>
            <a:r>
              <a:rPr kumimoji="0" lang="it-IT" sz="1600" b="0" i="0" u="none" strike="noStrike" kern="1200" cap="none" spc="0" normalizeH="0" baseline="0" noProof="0" dirty="0" smtClean="0">
                <a:ln>
                  <a:noFill/>
                </a:ln>
                <a:solidFill>
                  <a:schemeClr val="tx1"/>
                </a:solidFill>
                <a:effectLst/>
                <a:uLnTx/>
                <a:uFillTx/>
                <a:latin typeface="+mj-lt"/>
                <a:ea typeface="+mj-ea"/>
                <a:cs typeface="+mj-cs"/>
              </a:rPr>
              <a:t/>
            </a:r>
            <a:br>
              <a:rPr kumimoji="0" lang="it-IT" sz="1600" b="0" i="0" u="none" strike="noStrike" kern="1200" cap="none" spc="0" normalizeH="0" baseline="0" noProof="0" dirty="0" smtClean="0">
                <a:ln>
                  <a:noFill/>
                </a:ln>
                <a:solidFill>
                  <a:schemeClr val="tx1"/>
                </a:solidFill>
                <a:effectLst/>
                <a:uLnTx/>
                <a:uFillTx/>
                <a:latin typeface="+mj-lt"/>
                <a:ea typeface="+mj-ea"/>
                <a:cs typeface="+mj-cs"/>
              </a:rPr>
            </a:br>
            <a:r>
              <a:rPr kumimoji="0" lang="it-IT" sz="1600" b="0" i="0" u="none" strike="noStrike" kern="1200" cap="none" spc="0" normalizeH="0" baseline="0" noProof="0" dirty="0" smtClean="0">
                <a:ln>
                  <a:noFill/>
                </a:ln>
                <a:solidFill>
                  <a:schemeClr val="tx1"/>
                </a:solidFill>
                <a:effectLst/>
                <a:uLnTx/>
                <a:uFillTx/>
                <a:latin typeface="+mj-lt"/>
                <a:ea typeface="+mj-ea"/>
                <a:cs typeface="+mj-cs"/>
              </a:rPr>
              <a:t>PENSIERO DEL GRUPPO: Nel quadro si notano tre </a:t>
            </a:r>
            <a:r>
              <a:rPr kumimoji="0" lang="it-IT" sz="1600" b="0" i="0" u="none" strike="noStrike" kern="1200" cap="none" spc="0" normalizeH="0" baseline="0" noProof="0" dirty="0" smtClean="0">
                <a:ln>
                  <a:noFill/>
                </a:ln>
                <a:solidFill>
                  <a:srgbClr val="FF0000"/>
                </a:solidFill>
                <a:effectLst/>
                <a:uLnTx/>
                <a:uFillTx/>
                <a:latin typeface="+mj-lt"/>
                <a:ea typeface="+mj-ea"/>
                <a:cs typeface="+mj-cs"/>
              </a:rPr>
              <a:t>santi </a:t>
            </a:r>
            <a:r>
              <a:rPr kumimoji="0" lang="it-IT" sz="1600" b="0" i="0" u="none" strike="noStrike" kern="1200" cap="none" spc="0" normalizeH="0" baseline="0" noProof="0" dirty="0" smtClean="0">
                <a:ln>
                  <a:noFill/>
                </a:ln>
                <a:solidFill>
                  <a:schemeClr val="tx1"/>
                </a:solidFill>
                <a:effectLst/>
                <a:uLnTx/>
                <a:uFillTx/>
                <a:latin typeface="+mj-lt"/>
                <a:ea typeface="+mj-ea"/>
                <a:cs typeface="+mj-cs"/>
              </a:rPr>
              <a:t>accanto all’albero </a:t>
            </a:r>
            <a:r>
              <a:rPr kumimoji="0" lang="it-IT" sz="1600" b="0" i="0" u="none" strike="noStrike" kern="1200" cap="none" spc="0" normalizeH="0" baseline="0" noProof="0" dirty="0" smtClean="0">
                <a:ln>
                  <a:noFill/>
                </a:ln>
                <a:solidFill>
                  <a:srgbClr val="FF0000"/>
                </a:solidFill>
                <a:effectLst/>
                <a:uLnTx/>
                <a:uFillTx/>
                <a:latin typeface="+mj-lt"/>
                <a:ea typeface="+mj-ea"/>
                <a:cs typeface="+mj-cs"/>
              </a:rPr>
              <a:t>diventato bianco perché vicino a Gesù</a:t>
            </a:r>
            <a:r>
              <a:rPr kumimoji="0" lang="it-IT" sz="1600" b="0" i="0" u="none" strike="noStrike" kern="1200" cap="none" spc="0" normalizeH="0" baseline="0" noProof="0" dirty="0" smtClean="0">
                <a:ln>
                  <a:noFill/>
                </a:ln>
                <a:solidFill>
                  <a:schemeClr val="tx1"/>
                </a:solidFill>
                <a:effectLst/>
                <a:uLnTx/>
                <a:uFillTx/>
                <a:latin typeface="+mj-lt"/>
                <a:ea typeface="+mj-ea"/>
                <a:cs typeface="+mj-cs"/>
              </a:rPr>
              <a:t>. Si nota anche che ai piedi di Gesù che l’acqua è prosciugata (</a:t>
            </a:r>
            <a:r>
              <a:rPr kumimoji="0" lang="it-IT" sz="1600" b="0" i="0" u="none" strike="noStrike" kern="1200" cap="none" spc="0" normalizeH="0" baseline="0" noProof="0" dirty="0" smtClean="0">
                <a:ln>
                  <a:noFill/>
                </a:ln>
                <a:solidFill>
                  <a:srgbClr val="FF0000"/>
                </a:solidFill>
                <a:effectLst/>
                <a:uLnTx/>
                <a:uFillTx/>
                <a:latin typeface="+mj-lt"/>
                <a:ea typeface="+mj-ea"/>
                <a:cs typeface="+mj-cs"/>
              </a:rPr>
              <a:t>cosa</a:t>
            </a:r>
            <a:r>
              <a:rPr kumimoji="0" lang="it-IT" sz="1600" b="0" i="0" u="none" strike="noStrike" kern="1200" cap="none" spc="0" normalizeH="0" noProof="0" dirty="0" smtClean="0">
                <a:ln>
                  <a:noFill/>
                </a:ln>
                <a:solidFill>
                  <a:srgbClr val="FF0000"/>
                </a:solidFill>
                <a:effectLst/>
                <a:uLnTx/>
                <a:uFillTx/>
                <a:latin typeface="+mj-lt"/>
                <a:ea typeface="+mj-ea"/>
                <a:cs typeface="+mj-cs"/>
              </a:rPr>
              <a:t> rappresenta, secondo voi?)</a:t>
            </a:r>
            <a:r>
              <a:rPr kumimoji="0" lang="it-IT" sz="1600" b="0" i="0" u="none" strike="noStrike" kern="1200" cap="none" spc="0" normalizeH="0" baseline="0" noProof="0" dirty="0" smtClean="0">
                <a:ln>
                  <a:noFill/>
                </a:ln>
                <a:solidFill>
                  <a:srgbClr val="FF0000"/>
                </a:solidFill>
                <a:effectLst/>
                <a:uLnTx/>
                <a:uFillTx/>
                <a:latin typeface="+mj-lt"/>
                <a:ea typeface="+mj-ea"/>
                <a:cs typeface="+mj-cs"/>
              </a:rPr>
              <a:t>. </a:t>
            </a:r>
            <a:r>
              <a:rPr kumimoji="0" lang="it-IT" sz="1600" b="0" i="0" u="none" strike="noStrike" kern="1200" cap="none" spc="0" normalizeH="0" baseline="0" noProof="0" dirty="0" smtClean="0">
                <a:ln>
                  <a:noFill/>
                </a:ln>
                <a:solidFill>
                  <a:schemeClr val="tx1"/>
                </a:solidFill>
                <a:effectLst/>
                <a:uLnTx/>
                <a:uFillTx/>
                <a:latin typeface="+mj-lt"/>
                <a:ea typeface="+mj-ea"/>
                <a:cs typeface="+mj-cs"/>
              </a:rPr>
              <a:t>Si vede sopra la sua testa che c’è la Colomba che rappresenta ancora la presenza del </a:t>
            </a:r>
            <a:r>
              <a:rPr kumimoji="0" lang="it-IT" sz="1600" b="0" i="0" u="none" strike="noStrike" kern="1200" cap="none" spc="0" normalizeH="0" baseline="0" noProof="0" dirty="0" smtClean="0">
                <a:ln>
                  <a:noFill/>
                </a:ln>
                <a:solidFill>
                  <a:srgbClr val="FF0000"/>
                </a:solidFill>
                <a:effectLst/>
                <a:uLnTx/>
                <a:uFillTx/>
                <a:latin typeface="+mj-lt"/>
                <a:ea typeface="+mj-ea"/>
                <a:cs typeface="+mj-cs"/>
              </a:rPr>
              <a:t>Signore</a:t>
            </a:r>
            <a:r>
              <a:rPr kumimoji="0" lang="it-IT" sz="1600" b="0" i="0" u="none" strike="noStrike" kern="1200" cap="none" spc="0" normalizeH="0" baseline="0" noProof="0" dirty="0" smtClean="0">
                <a:ln>
                  <a:noFill/>
                </a:ln>
                <a:solidFill>
                  <a:schemeClr val="tx1"/>
                </a:solidFill>
                <a:effectLst/>
                <a:uLnTx/>
                <a:uFillTx/>
                <a:latin typeface="+mj-lt"/>
                <a:ea typeface="+mj-ea"/>
                <a:cs typeface="+mj-cs"/>
              </a:rPr>
              <a:t>.</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it-IT" sz="16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1600" b="0" i="0" u="none" strike="noStrike" kern="1200" cap="none" spc="0" normalizeH="0" baseline="0" noProof="0" dirty="0" smtClean="0">
                <a:ln>
                  <a:noFill/>
                </a:ln>
                <a:solidFill>
                  <a:srgbClr val="FF0000"/>
                </a:solidFill>
                <a:effectLst/>
                <a:uLnTx/>
                <a:uFillTx/>
                <a:latin typeface="+mj-lt"/>
                <a:ea typeface="+mj-ea"/>
                <a:cs typeface="+mj-cs"/>
              </a:rPr>
              <a:t>IN ROSSO LE PAROLE O FRASI DA CORREGGERE. TERMINARE IL LAVORO</a:t>
            </a:r>
            <a:endParaRPr kumimoji="0" lang="it-IT" sz="1600" b="0" i="0" u="none" strike="noStrike" kern="1200" cap="none" spc="0" normalizeH="0" baseline="0" noProof="0" dirty="0">
              <a:ln>
                <a:noFill/>
              </a:ln>
              <a:solidFill>
                <a:srgbClr val="FF0000"/>
              </a:solidFill>
              <a:effectLst/>
              <a:uLnTx/>
              <a:uFillTx/>
              <a:latin typeface="+mj-lt"/>
              <a:ea typeface="+mj-ea"/>
              <a:cs typeface="+mj-cs"/>
            </a:endParaRPr>
          </a:p>
        </p:txBody>
      </p:sp>
      <p:sp>
        <p:nvSpPr>
          <p:cNvPr id="7" name="Sottotitolo 2"/>
          <p:cNvSpPr txBox="1">
            <a:spLocks/>
          </p:cNvSpPr>
          <p:nvPr/>
        </p:nvSpPr>
        <p:spPr>
          <a:xfrm>
            <a:off x="1772072" y="4733528"/>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pic>
        <p:nvPicPr>
          <p:cNvPr id="8" name="Picture 2" descr="C:\Users\Studente\Desktop\QUADRI\BATTESIMO\Gesù battesimo Piero d Francesca.jpg"/>
          <p:cNvPicPr>
            <a:picLocks noChangeAspect="1" noChangeArrowheads="1"/>
          </p:cNvPicPr>
          <p:nvPr/>
        </p:nvPicPr>
        <p:blipFill>
          <a:blip r:embed="rId3" cstate="print"/>
          <a:srcRect/>
          <a:stretch>
            <a:fillRect/>
          </a:stretch>
        </p:blipFill>
        <p:spPr bwMode="auto">
          <a:xfrm>
            <a:off x="0" y="0"/>
            <a:ext cx="4572000" cy="6096000"/>
          </a:xfrm>
          <a:prstGeom prst="rect">
            <a:avLst/>
          </a:prstGeom>
          <a:noFill/>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8</Words>
  <Application>Microsoft Office PowerPoint</Application>
  <PresentationFormat>Presentazione su schermo (4:3)</PresentationFormat>
  <Paragraphs>7</Paragraphs>
  <Slides>2</Slides>
  <Notes>2</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AUTORE: MORILLO Al sesto mese, l'angelo Gabriele fu mandato da Dio in una città della Galilea, chiamata Nàzaret, 27a una vergine, promessa sposa di un uomo deEd ecco, Elisabetta, tua parente, nella sua vecchiaia ha concepito anch'essa un figlio e questo è il sesto mese per lei, che era detta sterile: 37nulla è impossibile a Dio». 38Allora Maria disse: «Ecco la serva del Signore: avvenga per me secondo la tua parola». E l'angelo si allontanò da lei. lla casa di Davide, di nome Giuseppe.  Pensiero del gruppo: Secondo noi è bella perché  i colori del quadro  sono  adeguati al momento dell’annunciazione dove compare poi la colomba, sfumata dalla luce, che rappresenta la presenza del Signore.</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AUTORE: MORILLO Al sesto mese, l'angelo Gabriele fu mandato da Dio in una città della Galilea, chiamata Nàzaret, 27a una vergine, promessa sposa di un uomo deEd ecco, Elisabetta, tua parente, nella sua vecchiaia ha concepito anch'essa un figlio e questo è il sesto mese per lei, che era detta sterile: 37nulla è impossibile a Dio». 38Allora Maria disse: «Ecco la serva del Signore: avvenga per me secondo la tua parola». E l'angelo si allontanò da lei. lla casa di Davide, di nome Giuseppe.  Pensiero del gruppo: Secondo noi è bella perché  i colori del quadro</dc:title>
  <dc:creator>Studente</dc:creator>
  <cp:lastModifiedBy>Valued Acer Customer</cp:lastModifiedBy>
  <cp:revision>5</cp:revision>
  <dcterms:created xsi:type="dcterms:W3CDTF">2012-10-29T08:18:08Z</dcterms:created>
  <dcterms:modified xsi:type="dcterms:W3CDTF">2012-11-07T09:31:47Z</dcterms:modified>
</cp:coreProperties>
</file>