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63" r:id="rId6"/>
    <p:sldId id="264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66FFCC"/>
    <a:srgbClr val="FFCC00"/>
    <a:srgbClr val="33CCCC"/>
    <a:srgbClr val="BC14B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>
        <p:scale>
          <a:sx n="68" d="100"/>
          <a:sy n="68" d="100"/>
        </p:scale>
        <p:origin x="-90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F29F95D-3FEB-4B19-B124-FE8C869F2CBD}" type="datetimeFigureOut">
              <a:rPr lang="it-IT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E625D0-1C47-492B-BCFE-C7A33BCA52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625D0-1C47-492B-BCFE-C7A33BCA522F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sz="2000" smtClean="0"/>
              <a:t>L'angelo le disse: «Non temere, Maria, perché hai trovato grazia presso Dio</a:t>
            </a:r>
            <a:endParaRPr lang="it-IT" sz="2000" smtClean="0">
              <a:latin typeface="Ravie" pitchFamily="82" charset="0"/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7FF193-B499-44A7-8A5C-05A01D3A3D6B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Diede alla luce il suo figlio primogenito, lo avvolse in fasce e lo pose in una mangiatoia, perché per loro non c'era posto nell'alloggio.</a:t>
            </a:r>
            <a:br>
              <a:rPr lang="it-IT" smtClean="0"/>
            </a:br>
            <a:endParaRPr lang="it-IT" smtClean="0"/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EF20AF-98FE-4F3E-9094-4BD461212953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625D0-1C47-492B-BCFE-C7A33BCA522F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625D0-1C47-492B-BCFE-C7A33BCA522F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(M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625D0-1C47-492B-BCFE-C7A33BCA522F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625D0-1C47-492B-BCFE-C7A33BCA522F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625D0-1C47-492B-BCFE-C7A33BCA522F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625D0-1C47-492B-BCFE-C7A33BCA522F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0094646-EAC2-4004-B1E8-DF932D845B00}" type="datetimeFigureOut">
              <a:rPr lang="it-IT" smtClean="0"/>
              <a:pPr>
                <a:defRPr/>
              </a:pPr>
              <a:t>07/11/2012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2066058-EDD1-4355-9DEF-6E1FD4CA4AF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digilander.libero.it/immaginisacre/Gesu_che_predic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Documento_di_Microsoft_Office_Word_97_-_20031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cumento_di_Microsoft_Office_Word_97_-_20032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 idx="4294967295"/>
          </p:nvPr>
        </p:nvSpPr>
        <p:spPr>
          <a:xfrm>
            <a:off x="1115616" y="1340768"/>
            <a:ext cx="7056784" cy="2043658"/>
          </a:xfrm>
        </p:spPr>
        <p:txBody>
          <a:bodyPr/>
          <a:lstStyle/>
          <a:p>
            <a:pPr eaLnBrk="1" hangingPunct="1"/>
            <a:r>
              <a:rPr lang="it-IT" sz="4000" dirty="0" smtClean="0">
                <a:solidFill>
                  <a:srgbClr val="FF0000"/>
                </a:solidFill>
                <a:latin typeface="Ravie" pitchFamily="82" charset="0"/>
              </a:rPr>
              <a:t>La vita di </a:t>
            </a:r>
            <a:r>
              <a:rPr lang="it-IT" sz="4000" dirty="0" err="1" smtClean="0">
                <a:solidFill>
                  <a:srgbClr val="FF0000"/>
                </a:solidFill>
                <a:latin typeface="Ravie" pitchFamily="82" charset="0"/>
              </a:rPr>
              <a:t>Gesu</a:t>
            </a:r>
            <a:r>
              <a:rPr lang="it-IT" sz="4000" dirty="0" smtClean="0">
                <a:solidFill>
                  <a:srgbClr val="FF0000"/>
                </a:solidFill>
                <a:latin typeface="Ravie" pitchFamily="82" charset="0"/>
              </a:rPr>
              <a:t>’ attraverso l’arte</a:t>
            </a:r>
          </a:p>
        </p:txBody>
      </p:sp>
      <p:sp>
        <p:nvSpPr>
          <p:cNvPr id="14338" name="Sottotitolo 2"/>
          <p:cNvSpPr>
            <a:spLocks noGrp="1"/>
          </p:cNvSpPr>
          <p:nvPr>
            <p:ph type="subTitle" idx="4294967295"/>
          </p:nvPr>
        </p:nvSpPr>
        <p:spPr>
          <a:xfrm>
            <a:off x="971600" y="3573016"/>
            <a:ext cx="6400800" cy="19939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it-IT" sz="2000" dirty="0" smtClean="0">
                <a:solidFill>
                  <a:srgbClr val="FF0000"/>
                </a:solidFill>
                <a:latin typeface="Ravie" pitchFamily="82" charset="0"/>
              </a:rPr>
              <a:t>Compito di religione di :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it-IT" sz="2000" dirty="0" smtClean="0">
                <a:solidFill>
                  <a:srgbClr val="FF0000"/>
                </a:solidFill>
                <a:latin typeface="Ravie" pitchFamily="82" charset="0"/>
              </a:rPr>
              <a:t>Viola, Sara, Valeria &amp; Gaia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nunciazione-muril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5" y="476672"/>
            <a:ext cx="4526999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2" name="CasellaDiTesto 4"/>
          <p:cNvSpPr txBox="1">
            <a:spLocks noChangeArrowheads="1"/>
          </p:cNvSpPr>
          <p:nvPr/>
        </p:nvSpPr>
        <p:spPr bwMode="auto">
          <a:xfrm>
            <a:off x="5651500" y="620713"/>
            <a:ext cx="288131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Ravie" pitchFamily="82" charset="0"/>
              </a:rPr>
              <a:t>ANNUNCIAZIONE DELL’ANGELO </a:t>
            </a:r>
          </a:p>
          <a:p>
            <a:r>
              <a:rPr lang="it-IT" sz="2000" dirty="0">
                <a:latin typeface="Ravie" pitchFamily="82" charset="0"/>
              </a:rPr>
              <a:t>A MARIA</a:t>
            </a:r>
          </a:p>
          <a:p>
            <a:endParaRPr lang="it-IT" dirty="0">
              <a:latin typeface="Ravie" pitchFamily="82" charset="0"/>
            </a:endParaRPr>
          </a:p>
          <a:p>
            <a:r>
              <a:rPr lang="it-IT" dirty="0">
                <a:latin typeface="Ravie" pitchFamily="82" charset="0"/>
              </a:rPr>
              <a:t>L’angelo disse a Maria :”Non temere, Maria, perché hai trovato grazia presso  Dio</a:t>
            </a:r>
            <a:r>
              <a:rPr lang="it-IT" dirty="0" smtClean="0">
                <a:latin typeface="Ravie" pitchFamily="82" charset="0"/>
              </a:rPr>
              <a:t>”.(</a:t>
            </a:r>
            <a:r>
              <a:rPr lang="it-IT" dirty="0" err="1" smtClean="0">
                <a:latin typeface="Ravie" pitchFamily="82" charset="0"/>
              </a:rPr>
              <a:t>Lc</a:t>
            </a:r>
            <a:r>
              <a:rPr lang="it-IT" dirty="0" smtClean="0">
                <a:latin typeface="Ravie" pitchFamily="82" charset="0"/>
              </a:rPr>
              <a:t> 1,30)</a:t>
            </a:r>
            <a:endParaRPr lang="it-IT" dirty="0">
              <a:latin typeface="Ravie" pitchFamily="82" charset="0"/>
            </a:endParaRPr>
          </a:p>
          <a:p>
            <a:endParaRPr lang="it-IT" dirty="0">
              <a:latin typeface="Ravie" pitchFamily="82" charset="0"/>
            </a:endParaRPr>
          </a:p>
          <a:p>
            <a:endParaRPr lang="it-IT" dirty="0">
              <a:latin typeface="Ravie" pitchFamily="82" charset="0"/>
            </a:endParaRPr>
          </a:p>
          <a:p>
            <a:r>
              <a:rPr lang="it-IT" dirty="0">
                <a:solidFill>
                  <a:srgbClr val="00B050"/>
                </a:solidFill>
                <a:latin typeface="Ravie" pitchFamily="82" charset="0"/>
              </a:rPr>
              <a:t>Secondo noi il pittore voleva </a:t>
            </a:r>
            <a:r>
              <a:rPr lang="it-IT">
                <a:solidFill>
                  <a:srgbClr val="00B050"/>
                </a:solidFill>
                <a:latin typeface="Ravie" pitchFamily="82" charset="0"/>
              </a:rPr>
              <a:t>rappresentare </a:t>
            </a:r>
            <a:r>
              <a:rPr lang="it-IT" smtClean="0">
                <a:solidFill>
                  <a:srgbClr val="00B050"/>
                </a:solidFill>
                <a:latin typeface="Ravie" pitchFamily="82" charset="0"/>
              </a:rPr>
              <a:t>l’annunciazione </a:t>
            </a:r>
            <a:r>
              <a:rPr lang="it-IT" dirty="0">
                <a:solidFill>
                  <a:srgbClr val="00B050"/>
                </a:solidFill>
                <a:latin typeface="Ravie" pitchFamily="82" charset="0"/>
              </a:rPr>
              <a:t>in modo divino</a:t>
            </a:r>
            <a:r>
              <a:rPr lang="it-IT" sz="1600" dirty="0">
                <a:solidFill>
                  <a:srgbClr val="00B050"/>
                </a:solidFill>
                <a:latin typeface="Ravie" pitchFamily="82" charset="0"/>
              </a:rPr>
              <a:t>.</a:t>
            </a:r>
          </a:p>
        </p:txBody>
      </p:sp>
      <p:sp>
        <p:nvSpPr>
          <p:cNvPr id="15363" name="CasellaDiTesto 8"/>
          <p:cNvSpPr txBox="1">
            <a:spLocks noChangeArrowheads="1"/>
          </p:cNvSpPr>
          <p:nvPr/>
        </p:nvSpPr>
        <p:spPr bwMode="auto">
          <a:xfrm>
            <a:off x="900113" y="6237288"/>
            <a:ext cx="2951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Ravie" pitchFamily="82" charset="0"/>
              </a:rPr>
              <a:t>MURILLO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Studente\Desktop\QUADRI\NATIVITà\Natività champaign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60350"/>
            <a:ext cx="44227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asellaDiTesto 2"/>
          <p:cNvSpPr txBox="1">
            <a:spLocks noChangeArrowheads="1"/>
          </p:cNvSpPr>
          <p:nvPr/>
        </p:nvSpPr>
        <p:spPr bwMode="auto">
          <a:xfrm>
            <a:off x="323850" y="404813"/>
            <a:ext cx="331152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Ravie" pitchFamily="82" charset="0"/>
              </a:rPr>
              <a:t>NATIVITA’</a:t>
            </a:r>
          </a:p>
          <a:p>
            <a:endParaRPr lang="it-IT" sz="2000" dirty="0">
              <a:latin typeface="Ravie" pitchFamily="82" charset="0"/>
            </a:endParaRPr>
          </a:p>
          <a:p>
            <a:r>
              <a:rPr lang="it-IT" dirty="0">
                <a:latin typeface="Ravie" pitchFamily="82" charset="0"/>
              </a:rPr>
              <a:t>Maria diede alla luce il suo figlio primogenito, lo avvolse in fasce e lo pose in  una mangiatoia, perché per loro non c’era  posto nell’alloggio</a:t>
            </a:r>
            <a:r>
              <a:rPr lang="it-IT" dirty="0" smtClean="0">
                <a:latin typeface="Ravie" pitchFamily="82" charset="0"/>
              </a:rPr>
              <a:t>.(</a:t>
            </a:r>
            <a:r>
              <a:rPr lang="it-IT" dirty="0" err="1" smtClean="0">
                <a:latin typeface="Ravie" pitchFamily="82" charset="0"/>
              </a:rPr>
              <a:t>Lc</a:t>
            </a:r>
            <a:r>
              <a:rPr lang="it-IT" dirty="0" smtClean="0">
                <a:latin typeface="Ravie" pitchFamily="82" charset="0"/>
              </a:rPr>
              <a:t> 2,16)</a:t>
            </a:r>
            <a:endParaRPr lang="it-IT" dirty="0">
              <a:latin typeface="Ravie" pitchFamily="82" charset="0"/>
            </a:endParaRPr>
          </a:p>
          <a:p>
            <a:endParaRPr lang="it-IT" dirty="0">
              <a:latin typeface="Ravie" pitchFamily="82" charset="0"/>
            </a:endParaRPr>
          </a:p>
          <a:p>
            <a:endParaRPr lang="it-IT" dirty="0">
              <a:latin typeface="Ravie" pitchFamily="82" charset="0"/>
            </a:endParaRPr>
          </a:p>
          <a:p>
            <a:r>
              <a:rPr lang="it-IT" b="1" dirty="0">
                <a:solidFill>
                  <a:srgbClr val="00B0F0"/>
                </a:solidFill>
                <a:latin typeface="Ravie" pitchFamily="82" charset="0"/>
              </a:rPr>
              <a:t>Il pittore secondo </a:t>
            </a:r>
            <a:r>
              <a:rPr lang="it-IT" dirty="0">
                <a:solidFill>
                  <a:srgbClr val="00B0F0"/>
                </a:solidFill>
                <a:latin typeface="Ravie" pitchFamily="82" charset="0"/>
              </a:rPr>
              <a:t>noi voleva rappresentare la luce di Gesù.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Studente\Desktop\QUADRI\GESù TRA I DOTTORI\Gesù nel tempio Pinturicch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63182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asellaDiTesto 2"/>
          <p:cNvSpPr txBox="1">
            <a:spLocks noChangeArrowheads="1"/>
          </p:cNvSpPr>
          <p:nvPr/>
        </p:nvSpPr>
        <p:spPr bwMode="auto">
          <a:xfrm>
            <a:off x="7235825" y="333375"/>
            <a:ext cx="1584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>
                <a:latin typeface="Ravie" pitchFamily="82" charset="0"/>
              </a:rPr>
              <a:t>GESU’ FRA I DOTTORI</a:t>
            </a:r>
          </a:p>
        </p:txBody>
      </p:sp>
      <p:sp>
        <p:nvSpPr>
          <p:cNvPr id="19459" name="CasellaDiTesto 3"/>
          <p:cNvSpPr txBox="1">
            <a:spLocks noChangeArrowheads="1"/>
          </p:cNvSpPr>
          <p:nvPr/>
        </p:nvSpPr>
        <p:spPr bwMode="auto">
          <a:xfrm>
            <a:off x="0" y="5084763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1400" dirty="0">
                <a:latin typeface="Ravie" pitchFamily="82" charset="0"/>
              </a:rPr>
              <a:t>Al vederlo restarono stupiti, e sua madre gli disse: «Figlio, perché ci hai fatto questo? Ecco, tuo padre e io, angosciati, ti cercavamo». Ed egli rispose loro: «Perché mi cercavate? Non sapevate che io devo occuparmi delle cose del Padre mio?». Ma essi non compresero ciò che aveva detto loro</a:t>
            </a:r>
            <a:r>
              <a:rPr lang="it-IT" sz="1400" dirty="0" smtClean="0">
                <a:latin typeface="Ravie" pitchFamily="82" charset="0"/>
              </a:rPr>
              <a:t>.(</a:t>
            </a:r>
            <a:r>
              <a:rPr lang="it-IT" sz="1400" dirty="0" err="1" smtClean="0">
                <a:latin typeface="Ravie" pitchFamily="82" charset="0"/>
              </a:rPr>
              <a:t>Lc</a:t>
            </a:r>
            <a:r>
              <a:rPr lang="it-IT" sz="1400" dirty="0" smtClean="0">
                <a:latin typeface="Ravie" pitchFamily="82" charset="0"/>
              </a:rPr>
              <a:t> 2, 48)</a:t>
            </a:r>
            <a:endParaRPr lang="it-IT" sz="1400" dirty="0">
              <a:latin typeface="Ravie" pitchFamily="82" charset="0"/>
            </a:endParaRPr>
          </a:p>
          <a:p>
            <a:pPr eaLnBrk="0" hangingPunct="0"/>
            <a:endParaRPr lang="it-IT" sz="1400" dirty="0">
              <a:solidFill>
                <a:srgbClr val="FF5050"/>
              </a:solidFill>
              <a:latin typeface="Ravie" pitchFamily="82" charset="0"/>
            </a:endParaRPr>
          </a:p>
          <a:p>
            <a:pPr eaLnBrk="0" hangingPunct="0"/>
            <a:r>
              <a:rPr lang="it-IT" sz="1400" dirty="0">
                <a:solidFill>
                  <a:srgbClr val="FF5050"/>
                </a:solidFill>
                <a:latin typeface="Ravie" pitchFamily="82" charset="0"/>
              </a:rPr>
              <a:t>Secondo noi vuole rappresentare l’interesse di G</a:t>
            </a:r>
            <a:r>
              <a:rPr lang="it-IT" sz="1400" dirty="0" smtClean="0">
                <a:solidFill>
                  <a:srgbClr val="FF5050"/>
                </a:solidFill>
                <a:latin typeface="Ravie" pitchFamily="82" charset="0"/>
              </a:rPr>
              <a:t>esù </a:t>
            </a:r>
            <a:r>
              <a:rPr lang="it-IT" sz="1400" dirty="0">
                <a:solidFill>
                  <a:srgbClr val="FF5050"/>
                </a:solidFill>
                <a:latin typeface="Ravie" pitchFamily="82" charset="0"/>
              </a:rPr>
              <a:t>per </a:t>
            </a:r>
            <a:r>
              <a:rPr lang="it-IT" sz="1400" dirty="0" smtClean="0">
                <a:solidFill>
                  <a:srgbClr val="FF5050"/>
                </a:solidFill>
                <a:latin typeface="Ravie" pitchFamily="82" charset="0"/>
              </a:rPr>
              <a:t>la Bibbia.</a:t>
            </a:r>
            <a:r>
              <a:rPr lang="it-IT" sz="1400" dirty="0"/>
              <a:t/>
            </a:r>
            <a:br>
              <a:rPr lang="it-IT" sz="1400" dirty="0"/>
            </a:br>
            <a:endParaRPr lang="it-IT" sz="1400" dirty="0"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/>
          <p:cNvSpPr>
            <a:spLocks noChangeArrowheads="1"/>
          </p:cNvSpPr>
          <p:nvPr/>
        </p:nvSpPr>
        <p:spPr bwMode="auto">
          <a:xfrm>
            <a:off x="1962150" y="223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/>
          </a:p>
        </p:txBody>
      </p:sp>
      <p:pic>
        <p:nvPicPr>
          <p:cNvPr id="20482" name="Picture 4" descr="http://digilander.libero.it/immaginisacre/Gesu_che_predica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11188" y="620713"/>
            <a:ext cx="45370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5580063" y="765175"/>
            <a:ext cx="2879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Ravie" pitchFamily="82" charset="0"/>
              </a:rPr>
              <a:t>GESU’ MAESTRO</a:t>
            </a:r>
          </a:p>
          <a:p>
            <a:endParaRPr lang="it-IT" sz="2000">
              <a:latin typeface="Ravie" pitchFamily="82" charset="0"/>
            </a:endParaRPr>
          </a:p>
          <a:p>
            <a:endParaRPr lang="it-IT" sz="2000">
              <a:latin typeface="Ravie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1844824"/>
            <a:ext cx="3392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Ravie" pitchFamily="82" charset="0"/>
              </a:rPr>
              <a:t>Perciò chiunque ascolta queste mie parole e le mette in pratica, sarà simile a un uomo saggio, che ha costruito la sua casa sulla roccia.(Mt 7,24)</a:t>
            </a:r>
          </a:p>
          <a:p>
            <a:endParaRPr lang="it-IT" dirty="0" smtClean="0">
              <a:latin typeface="Ravie" pitchFamily="82" charset="0"/>
            </a:endParaRPr>
          </a:p>
          <a:p>
            <a:r>
              <a:rPr lang="it-IT" dirty="0" smtClean="0">
                <a:solidFill>
                  <a:srgbClr val="66FFCC"/>
                </a:solidFill>
                <a:latin typeface="Ravie" pitchFamily="82" charset="0"/>
              </a:rPr>
              <a:t>Il pittore secondo noi voleva rappresentare lo stupore delle persone per ascoltare Gesù che suscita speranza nella vita eterna.</a:t>
            </a:r>
            <a:endParaRPr lang="it-IT" dirty="0">
              <a:solidFill>
                <a:srgbClr val="66FFCC"/>
              </a:solidFill>
              <a:latin typeface="Ravie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684213" y="188913"/>
          <a:ext cx="7848600" cy="4038600"/>
        </p:xfrm>
        <a:graphic>
          <a:graphicData uri="http://schemas.openxmlformats.org/presentationml/2006/ole">
            <p:oleObj spid="_x0000_s48132" name="Documento" r:id="rId4" imgW="4746277" imgH="2584971" progId="Word.Document.8">
              <p:embed/>
            </p:oleObj>
          </a:graphicData>
        </a:graphic>
      </p:graphicFrame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55650" y="4221163"/>
            <a:ext cx="777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latin typeface="Ravie" pitchFamily="82" charset="0"/>
              </a:rPr>
              <a:t>ULTIMA CENA</a:t>
            </a:r>
          </a:p>
        </p:txBody>
      </p:sp>
      <p:sp>
        <p:nvSpPr>
          <p:cNvPr id="48134" name="CasellaDiTesto 4"/>
          <p:cNvSpPr txBox="1">
            <a:spLocks noChangeArrowheads="1"/>
          </p:cNvSpPr>
          <p:nvPr/>
        </p:nvSpPr>
        <p:spPr bwMode="auto">
          <a:xfrm>
            <a:off x="395288" y="4581525"/>
            <a:ext cx="87487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it-IT" sz="1400" dirty="0">
                <a:latin typeface="Ravie" pitchFamily="82" charset="0"/>
              </a:rPr>
              <a:t>Gesù disse: «In verità io vi dico: uno di voi, colui che mangia con me, mi tradirà». Cominciarono a rattristarsi e a dirgli, uno dopo l'altro: «Sono forse io?». Egli disse loro: «Uno dei Dodici, colui che mette con me la mano nel piatto. Il Figlio dell'uomo se ne va, come sta scritto di lui; ma guai a quell'uomo, dal quale il Figlio dell'uomo viene tradito! Meglio per quell'uomo se non fosse mai nato</a:t>
            </a:r>
            <a:r>
              <a:rPr lang="it-IT" sz="1400" dirty="0" smtClean="0">
                <a:latin typeface="Ravie" pitchFamily="82" charset="0"/>
              </a:rPr>
              <a:t>!».(Mt 26,21)</a:t>
            </a:r>
            <a:endParaRPr lang="it-IT" sz="1400" dirty="0">
              <a:latin typeface="Ravie" pitchFamily="82" charset="0"/>
            </a:endParaRPr>
          </a:p>
          <a:p>
            <a:pPr eaLnBrk="0" hangingPunct="0"/>
            <a:endParaRPr lang="it-IT" sz="1600" dirty="0">
              <a:latin typeface="Ravie" pitchFamily="82" charset="0"/>
            </a:endParaRPr>
          </a:p>
          <a:p>
            <a:pPr eaLnBrk="0" hangingPunct="0"/>
            <a:r>
              <a:rPr lang="it-IT" sz="1600" dirty="0">
                <a:solidFill>
                  <a:srgbClr val="7030A0"/>
                </a:solidFill>
                <a:latin typeface="Ravie" pitchFamily="82" charset="0"/>
              </a:rPr>
              <a:t>Secondo </a:t>
            </a:r>
            <a:r>
              <a:rPr lang="it-IT" sz="1600" dirty="0" smtClean="0">
                <a:solidFill>
                  <a:srgbClr val="7030A0"/>
                </a:solidFill>
                <a:latin typeface="Ravie" pitchFamily="82" charset="0"/>
              </a:rPr>
              <a:t>noi Leonardo da  Vinci voleva </a:t>
            </a:r>
            <a:r>
              <a:rPr lang="it-IT" sz="1600" dirty="0">
                <a:solidFill>
                  <a:srgbClr val="7030A0"/>
                </a:solidFill>
                <a:latin typeface="Ravie" pitchFamily="82" charset="0"/>
              </a:rPr>
              <a:t>evidenziare  </a:t>
            </a:r>
            <a:r>
              <a:rPr lang="it-IT" sz="1600" dirty="0" smtClean="0">
                <a:solidFill>
                  <a:srgbClr val="7030A0"/>
                </a:solidFill>
                <a:latin typeface="Ravie" pitchFamily="82" charset="0"/>
              </a:rPr>
              <a:t>lo stupore dei discepoli perché Gesù offre se stesso attraverso il pane e il  vino .</a:t>
            </a:r>
            <a:endParaRPr lang="it-IT" sz="1400" dirty="0">
              <a:solidFill>
                <a:srgbClr val="7030A0"/>
              </a:solidFill>
              <a:latin typeface="Ravie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Studente\Desktop\QUADRI\CROCIFISSIONE\Vou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1052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CasellaDiTesto 2"/>
          <p:cNvSpPr txBox="1">
            <a:spLocks noChangeArrowheads="1"/>
          </p:cNvSpPr>
          <p:nvPr/>
        </p:nvSpPr>
        <p:spPr bwMode="auto">
          <a:xfrm>
            <a:off x="4643438" y="549275"/>
            <a:ext cx="36734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dirty="0">
                <a:latin typeface="Ravie" pitchFamily="82" charset="0"/>
              </a:rPr>
              <a:t>CROCEFFISSIONE </a:t>
            </a:r>
            <a:r>
              <a:rPr lang="it-IT" dirty="0" err="1">
                <a:latin typeface="Ravie" pitchFamily="82" charset="0"/>
              </a:rPr>
              <a:t>DI</a:t>
            </a:r>
            <a:r>
              <a:rPr lang="it-IT" dirty="0">
                <a:latin typeface="Ravie" pitchFamily="82" charset="0"/>
              </a:rPr>
              <a:t> GESU’ CRISTO</a:t>
            </a:r>
          </a:p>
          <a:p>
            <a:pPr eaLnBrk="0" hangingPunct="0"/>
            <a:endParaRPr lang="it-IT" sz="1600" dirty="0">
              <a:latin typeface="Ravie" pitchFamily="82" charset="0"/>
            </a:endParaRPr>
          </a:p>
          <a:p>
            <a:pPr eaLnBrk="0" hangingPunct="0"/>
            <a:r>
              <a:rPr lang="it-IT" sz="1600" dirty="0">
                <a:latin typeface="Ravie" pitchFamily="82" charset="0"/>
              </a:rPr>
              <a:t>Quando fu mezzogiorno, si fece buio su tutta la terra fino alle tre del pomeriggio. </a:t>
            </a:r>
            <a:r>
              <a:rPr lang="it-IT" sz="1600" baseline="30000" dirty="0">
                <a:latin typeface="Ravie" pitchFamily="82" charset="0"/>
              </a:rPr>
              <a:t>34</a:t>
            </a:r>
            <a:r>
              <a:rPr lang="it-IT" sz="1600" dirty="0">
                <a:latin typeface="Ravie" pitchFamily="82" charset="0"/>
              </a:rPr>
              <a:t>Alle tre, Gesù gridò a gran voce:«</a:t>
            </a:r>
            <a:r>
              <a:rPr lang="it-IT" sz="1600" i="1" dirty="0">
                <a:latin typeface="Ravie" pitchFamily="82" charset="0"/>
              </a:rPr>
              <a:t>Dio mio, Dio mio, perché mi hai abbandonato</a:t>
            </a:r>
            <a:r>
              <a:rPr lang="it-IT" sz="1600" i="1" dirty="0" smtClean="0">
                <a:latin typeface="Ravie" pitchFamily="82" charset="0"/>
              </a:rPr>
              <a:t>?</a:t>
            </a:r>
            <a:r>
              <a:rPr lang="it-IT" sz="1600" dirty="0" smtClean="0">
                <a:latin typeface="Ravie" pitchFamily="82" charset="0"/>
              </a:rPr>
              <a:t>».(Mt 27,45)</a:t>
            </a:r>
            <a:endParaRPr lang="it-IT" sz="1600" dirty="0">
              <a:latin typeface="Ravie" pitchFamily="82" charset="0"/>
            </a:endParaRPr>
          </a:p>
          <a:p>
            <a:pPr eaLnBrk="0" hangingPunct="0"/>
            <a:endParaRPr lang="it-IT" sz="1600" dirty="0">
              <a:latin typeface="Ravie" pitchFamily="82" charset="0"/>
            </a:endParaRPr>
          </a:p>
          <a:p>
            <a:pPr eaLnBrk="0" hangingPunct="0"/>
            <a:r>
              <a:rPr lang="it-IT" sz="1600" dirty="0">
                <a:solidFill>
                  <a:srgbClr val="FF6600"/>
                </a:solidFill>
                <a:latin typeface="Ravie" pitchFamily="82" charset="0"/>
              </a:rPr>
              <a:t>Il pittore secondo noi voleva rappresentare la disperazione delle persone.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3995738" y="549275"/>
          <a:ext cx="4392612" cy="5832475"/>
        </p:xfrm>
        <a:graphic>
          <a:graphicData uri="http://schemas.openxmlformats.org/presentationml/2006/ole">
            <p:oleObj spid="_x0000_s49156" name="Documento" r:id="rId4" imgW="2444855" imgH="3086366" progId="Word.Document.8">
              <p:embed/>
            </p:oleObj>
          </a:graphicData>
        </a:graphic>
      </p:graphicFrame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50825" y="692150"/>
            <a:ext cx="35290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latin typeface="Ravie" pitchFamily="82" charset="0"/>
              </a:rPr>
              <a:t>RESURREZIONE</a:t>
            </a:r>
          </a:p>
          <a:p>
            <a:endParaRPr lang="it-IT" sz="2000" dirty="0" smtClean="0">
              <a:latin typeface="Ravie" pitchFamily="82" charset="0"/>
            </a:endParaRPr>
          </a:p>
          <a:p>
            <a:r>
              <a:rPr lang="it-IT" sz="1600" dirty="0" smtClean="0">
                <a:solidFill>
                  <a:srgbClr val="BC14B0"/>
                </a:solidFill>
                <a:latin typeface="Ravie" pitchFamily="82" charset="0"/>
              </a:rPr>
              <a:t>Il </a:t>
            </a:r>
            <a:r>
              <a:rPr lang="it-IT" sz="1600" dirty="0">
                <a:solidFill>
                  <a:srgbClr val="BC14B0"/>
                </a:solidFill>
                <a:latin typeface="Ravie" pitchFamily="82" charset="0"/>
              </a:rPr>
              <a:t>pittore secondo noi voleva rappresentare la luce divina di Gesù Cristo.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468313" y="388214"/>
            <a:ext cx="8207375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58750" algn="just"/>
            <a:r>
              <a:rPr lang="it-IT" dirty="0">
                <a:latin typeface="Ravie" pitchFamily="82" charset="0"/>
              </a:rPr>
              <a:t>Il primo giorno della settimana, Maria di </a:t>
            </a:r>
            <a:r>
              <a:rPr lang="it-IT" dirty="0" err="1">
                <a:latin typeface="Ravie" pitchFamily="82" charset="0"/>
              </a:rPr>
              <a:t>Màgdala</a:t>
            </a:r>
            <a:r>
              <a:rPr lang="it-IT" dirty="0">
                <a:latin typeface="Ravie" pitchFamily="82" charset="0"/>
              </a:rPr>
              <a:t> si recò al sepolcro di mattino, quando era ancora buio, e vide che la pietra era stata tolta dal sepolcro. Corse allora e andò da Simon Pietro e dall'altro discepolo, quello che Gesù amava, e disse loro: «Hanno portato via il Signore dal sepolcro e non sappiamo dove l'hanno posto!». Pietro allora uscì insieme all'altro discepolo e si recarono al sepolcro. Correvano insieme tutti e due, ma l'altro discepolo corse più veloce di Pietro e giunse per primo al sepolcro. Si chinò, vide i teli posati là, ma non entrò. Giunse intanto anche Simon Pietro, che lo seguiva, ed entrò nel sepolcro e osservò i teli posati là, e il sudario - che era stato sul suo capo - non posato là con i teli, ma avvolto in un luogo a parte. Allora entrò anche l'altro discepolo, che era giunto per primo al sepolcro, e vide e </a:t>
            </a:r>
            <a:r>
              <a:rPr lang="it-IT" dirty="0" err="1">
                <a:latin typeface="Ravie" pitchFamily="82" charset="0"/>
              </a:rPr>
              <a:t>credette</a:t>
            </a:r>
            <a:r>
              <a:rPr lang="it-IT" dirty="0">
                <a:latin typeface="Ravie" pitchFamily="82" charset="0"/>
              </a:rPr>
              <a:t>. Infatti non avevano ancora compreso la Scrittura, che cioè egli doveva risorgere dai morti</a:t>
            </a:r>
            <a:r>
              <a:rPr lang="it-IT" dirty="0" smtClean="0">
                <a:latin typeface="Ravie" pitchFamily="82" charset="0"/>
              </a:rPr>
              <a:t>.</a:t>
            </a:r>
            <a:endParaRPr lang="it-IT" dirty="0">
              <a:latin typeface="Ravie" pitchFamily="82" charset="0"/>
            </a:endParaRPr>
          </a:p>
          <a:p>
            <a:pPr indent="158750" algn="just"/>
            <a:r>
              <a:rPr lang="it-IT" dirty="0" smtClean="0">
                <a:latin typeface="Ravie" pitchFamily="82" charset="0"/>
              </a:rPr>
              <a:t>(</a:t>
            </a:r>
            <a:r>
              <a:rPr lang="it-IT" dirty="0" err="1" smtClean="0">
                <a:latin typeface="Ravie" pitchFamily="82" charset="0"/>
              </a:rPr>
              <a:t>Lc</a:t>
            </a:r>
            <a:r>
              <a:rPr lang="it-IT" dirty="0" smtClean="0">
                <a:latin typeface="Ravie" pitchFamily="82" charset="0"/>
              </a:rPr>
              <a:t> 24,1)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515</Words>
  <Application>Microsoft Office PowerPoint</Application>
  <PresentationFormat>Presentazione su schermo (4:3)</PresentationFormat>
  <Paragraphs>51</Paragraphs>
  <Slides>9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1" baseType="lpstr">
      <vt:lpstr>Equinozio</vt:lpstr>
      <vt:lpstr>Documento</vt:lpstr>
      <vt:lpstr>La vita di Gesu’ attraverso l’arte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vita di Gesu’ attraverso l’arte</dc:title>
  <dc:creator>Studente</dc:creator>
  <cp:lastModifiedBy>Valued Acer Customer</cp:lastModifiedBy>
  <cp:revision>22</cp:revision>
  <dcterms:created xsi:type="dcterms:W3CDTF">2012-10-10T14:06:32Z</dcterms:created>
  <dcterms:modified xsi:type="dcterms:W3CDTF">2012-11-07T11:11:16Z</dcterms:modified>
</cp:coreProperties>
</file>