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60" d="100"/>
          <a:sy n="60" d="100"/>
        </p:scale>
        <p:origin x="-1656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3BFCB-F277-4F10-9095-344A2F4E1091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9364A-EE11-4A6D-BA8A-F88CB37C303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9364A-EE11-4A6D-BA8A-F88CB37C303A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23D2-3887-4BE5-8688-8FA38D534FB1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E38D-5BF6-43CE-82EA-760C6E86F3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23D2-3887-4BE5-8688-8FA38D534FB1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E38D-5BF6-43CE-82EA-760C6E86F3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23D2-3887-4BE5-8688-8FA38D534FB1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E38D-5BF6-43CE-82EA-760C6E86F3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23D2-3887-4BE5-8688-8FA38D534FB1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E38D-5BF6-43CE-82EA-760C6E86F3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23D2-3887-4BE5-8688-8FA38D534FB1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E38D-5BF6-43CE-82EA-760C6E86F3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23D2-3887-4BE5-8688-8FA38D534FB1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E38D-5BF6-43CE-82EA-760C6E86F3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23D2-3887-4BE5-8688-8FA38D534FB1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E38D-5BF6-43CE-82EA-760C6E86F3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23D2-3887-4BE5-8688-8FA38D534FB1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E38D-5BF6-43CE-82EA-760C6E86F3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23D2-3887-4BE5-8688-8FA38D534FB1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E38D-5BF6-43CE-82EA-760C6E86F3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23D2-3887-4BE5-8688-8FA38D534FB1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E38D-5BF6-43CE-82EA-760C6E86F3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23D2-3887-4BE5-8688-8FA38D534FB1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E38D-5BF6-43CE-82EA-760C6E86F3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C23D2-3887-4BE5-8688-8FA38D534FB1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0E38D-5BF6-43CE-82EA-760C6E86F30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6908304" cy="1124744"/>
          </a:xfrm>
        </p:spPr>
        <p:txBody>
          <a:bodyPr>
            <a:normAutofit/>
          </a:bodyPr>
          <a:lstStyle/>
          <a:p>
            <a:r>
              <a:rPr lang="it-IT" sz="2200" dirty="0" smtClean="0"/>
              <a:t>AUTORE:BASSANO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>
                <a:solidFill>
                  <a:srgbClr val="C00000"/>
                </a:solidFill>
              </a:rPr>
              <a:t>IL BUON SAMARITANO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479504" y="1052736"/>
            <a:ext cx="3664496" cy="5805264"/>
          </a:xfrm>
        </p:spPr>
        <p:txBody>
          <a:bodyPr>
            <a:noAutofit/>
          </a:bodyPr>
          <a:lstStyle/>
          <a:p>
            <a:r>
              <a:rPr lang="it-IT" sz="2000" dirty="0" smtClean="0">
                <a:solidFill>
                  <a:schemeClr val="tx1"/>
                </a:solidFill>
              </a:rPr>
              <a:t>Invece un Samaritano, che era in viaggio, passandogli accanto, vide e ne ebbe compassione. Gli si fece vicino, gli fasciò le ferite, versandovi olio e vino; poi lo caricò sulla sua cavalcatura, lo portò in un albergo e si prese cura di lui. </a:t>
            </a:r>
            <a:r>
              <a:rPr lang="it-IT" sz="2000" dirty="0" smtClean="0">
                <a:solidFill>
                  <a:srgbClr val="00B050"/>
                </a:solidFill>
              </a:rPr>
              <a:t>LUCA 33,35</a:t>
            </a:r>
          </a:p>
          <a:p>
            <a:endParaRPr lang="it-IT" sz="2000" dirty="0" smtClean="0">
              <a:solidFill>
                <a:srgbClr val="00B050"/>
              </a:solidFill>
            </a:endParaRPr>
          </a:p>
          <a:p>
            <a:r>
              <a:rPr lang="it-IT" sz="2000" dirty="0" smtClean="0">
                <a:solidFill>
                  <a:srgbClr val="FF0000"/>
                </a:solidFill>
              </a:rPr>
              <a:t>Il pittore secondo noi vuole evidenziare come il samaritano aiuta l’uomo ferito nonostante fosse il suo nemico e lo cura come se fosse suo padre perché ne ha compassione come </a:t>
            </a:r>
            <a:r>
              <a:rPr lang="it-IT" sz="2000" dirty="0" smtClean="0">
                <a:solidFill>
                  <a:srgbClr val="FF0000"/>
                </a:solidFill>
              </a:rPr>
              <a:t>Dio </a:t>
            </a:r>
            <a:r>
              <a:rPr lang="it-IT" sz="2000" dirty="0" smtClean="0">
                <a:solidFill>
                  <a:srgbClr val="FF0000"/>
                </a:solidFill>
              </a:rPr>
              <a:t>ha compassione per l’uomo peccatore</a:t>
            </a:r>
            <a:endParaRPr lang="it-IT" sz="20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Studente\Desktop\QUADRI\PARABOLE\BASSANO IL BUON SAMARITANO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243930"/>
            <a:ext cx="4464496" cy="4489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rmAutofit/>
          </a:bodyPr>
          <a:lstStyle/>
          <a:p>
            <a:r>
              <a:rPr lang="it-IT" sz="2000" dirty="0" smtClean="0"/>
              <a:t>AUTORE:REMBRANDT</a:t>
            </a:r>
            <a:br>
              <a:rPr lang="it-IT" sz="2000" dirty="0" smtClean="0"/>
            </a:br>
            <a:r>
              <a:rPr lang="it-IT" dirty="0" smtClean="0">
                <a:solidFill>
                  <a:srgbClr val="C00000"/>
                </a:solidFill>
              </a:rPr>
              <a:t>PADRE MISERICORDIOSO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220072" y="1340768"/>
            <a:ext cx="3923928" cy="5517232"/>
          </a:xfrm>
        </p:spPr>
        <p:txBody>
          <a:bodyPr>
            <a:normAutofit/>
          </a:bodyPr>
          <a:lstStyle/>
          <a:p>
            <a:r>
              <a:rPr lang="it-IT" sz="2000" dirty="0" smtClean="0">
                <a:solidFill>
                  <a:schemeClr val="tx1"/>
                </a:solidFill>
              </a:rPr>
              <a:t>Quando era ancora lontano, suo padre lo vide, ebbe compassione, gli corse incontro, gli si gettò al collo e lo baciò. Il figlio gli disse: «Padre, ho peccato verso il Cielo e davanti a te; non sono più degno di essere chiamato tuo figlio».</a:t>
            </a:r>
            <a:r>
              <a:rPr lang="it-IT" sz="2000" dirty="0" smtClean="0">
                <a:solidFill>
                  <a:srgbClr val="00B050"/>
                </a:solidFill>
              </a:rPr>
              <a:t>LUCA 15</a:t>
            </a:r>
          </a:p>
          <a:p>
            <a:endParaRPr lang="it-IT" sz="2400" dirty="0" smtClean="0">
              <a:solidFill>
                <a:srgbClr val="00B050"/>
              </a:solidFill>
            </a:endParaRPr>
          </a:p>
          <a:p>
            <a:r>
              <a:rPr lang="it-IT" sz="1900" dirty="0" smtClean="0">
                <a:solidFill>
                  <a:srgbClr val="FF0000"/>
                </a:solidFill>
              </a:rPr>
              <a:t>Il pittore voleva evidenziare come il padre misericordioso accoglie il figlio . Il padre </a:t>
            </a:r>
            <a:r>
              <a:rPr lang="it-IT" sz="1900" dirty="0" smtClean="0">
                <a:solidFill>
                  <a:srgbClr val="FF0000"/>
                </a:solidFill>
              </a:rPr>
              <a:t>ha </a:t>
            </a:r>
            <a:r>
              <a:rPr lang="it-IT" sz="1900" dirty="0" smtClean="0">
                <a:solidFill>
                  <a:srgbClr val="FF0000"/>
                </a:solidFill>
              </a:rPr>
              <a:t>tenerezza </a:t>
            </a:r>
            <a:r>
              <a:rPr lang="it-IT" sz="1900" dirty="0" smtClean="0">
                <a:solidFill>
                  <a:srgbClr val="FF0000"/>
                </a:solidFill>
              </a:rPr>
              <a:t>per il </a:t>
            </a:r>
            <a:r>
              <a:rPr lang="it-IT" sz="1900" dirty="0" smtClean="0">
                <a:solidFill>
                  <a:srgbClr val="FF0000"/>
                </a:solidFill>
              </a:rPr>
              <a:t>figlio e lo perdona come Dio perdona il </a:t>
            </a:r>
            <a:r>
              <a:rPr lang="it-IT" sz="1900" dirty="0" smtClean="0">
                <a:solidFill>
                  <a:srgbClr val="FF0000"/>
                </a:solidFill>
              </a:rPr>
              <a:t>peccatore .L’autore dipinge il padre con una mano maschile e una femminile per far capire che l’amore è sia accogliente come una mamma che incoraggiante come un papà</a:t>
            </a:r>
          </a:p>
          <a:p>
            <a:endParaRPr lang="it-IT" sz="19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Studente\Desktop\QUADRI\PARABOLE\REMBRANDT IL PADRE MISERICORDIOSO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72816"/>
            <a:ext cx="4392488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/>
          <a:lstStyle/>
          <a:p>
            <a:r>
              <a:rPr lang="it-IT" sz="2000" dirty="0" smtClean="0"/>
              <a:t>AUTORE:REMBRANDT</a:t>
            </a:r>
            <a:br>
              <a:rPr lang="it-IT" sz="2000" dirty="0" smtClean="0"/>
            </a:br>
            <a:r>
              <a:rPr lang="it-IT" dirty="0" smtClean="0">
                <a:solidFill>
                  <a:srgbClr val="C00000"/>
                </a:solidFill>
              </a:rPr>
              <a:t>RICCO AVARO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076056" y="1196752"/>
            <a:ext cx="4067944" cy="5661248"/>
          </a:xfrm>
        </p:spPr>
        <p:txBody>
          <a:bodyPr>
            <a:normAutofit fontScale="70000" lnSpcReduction="20000"/>
          </a:bodyPr>
          <a:lstStyle/>
          <a:p>
            <a:r>
              <a:rPr lang="it-IT" sz="3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Anima mia, hai a disposizione molti beni, per molti anni; riposati, mangia, bevi e divèrtiti!». Ma Dio gli disse: «Stolto, questa notte stessa ti sarà richiesta la tua vita. E quello che hai preparato, di chi sarà?». Così è di chi accumula tesori per sé e non si arricchisce presso Dio</a:t>
            </a:r>
            <a:r>
              <a:rPr lang="it-IT" sz="3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».</a:t>
            </a:r>
          </a:p>
          <a:p>
            <a:r>
              <a:rPr lang="it-IT" sz="3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sz="2600" dirty="0" smtClean="0">
                <a:solidFill>
                  <a:srgbClr val="00B050"/>
                </a:solidFill>
              </a:rPr>
              <a:t>LUCA 19,21</a:t>
            </a:r>
            <a:endParaRPr lang="it-IT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it-IT" sz="3800" dirty="0" smtClean="0">
                <a:solidFill>
                  <a:srgbClr val="FF0000"/>
                </a:solidFill>
              </a:rPr>
              <a:t>Secondo noi il pittore voleva evidenziare cosa succede quando si è troppo ricchi .Per l’uomo ricco la vera luce sono i </a:t>
            </a:r>
            <a:r>
              <a:rPr lang="it-IT" sz="3800" dirty="0" smtClean="0">
                <a:solidFill>
                  <a:srgbClr val="FF0000"/>
                </a:solidFill>
              </a:rPr>
              <a:t>soldi </a:t>
            </a:r>
            <a:r>
              <a:rPr lang="it-IT" sz="3800" dirty="0" smtClean="0">
                <a:solidFill>
                  <a:srgbClr val="FF0000"/>
                </a:solidFill>
              </a:rPr>
              <a:t>e non sa che la vera luce è </a:t>
            </a:r>
            <a:r>
              <a:rPr lang="it-IT" sz="3800" dirty="0" smtClean="0">
                <a:solidFill>
                  <a:srgbClr val="FF0000"/>
                </a:solidFill>
              </a:rPr>
              <a:t>Dio</a:t>
            </a:r>
            <a:endParaRPr lang="it-IT" sz="3800" dirty="0" smtClean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Studente\Desktop\QUADRI\PARABOLE\REMBRANDT UOMO RIC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772816"/>
            <a:ext cx="4752527" cy="41386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200" dirty="0" smtClean="0"/>
              <a:t>AUTORE: BRUEGEL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4900" dirty="0" smtClean="0">
                <a:solidFill>
                  <a:srgbClr val="C00000"/>
                </a:solidFill>
              </a:rPr>
              <a:t>I CIECHI</a:t>
            </a:r>
            <a:endParaRPr lang="it-IT" sz="4900" dirty="0">
              <a:solidFill>
                <a:srgbClr val="C00000"/>
              </a:solidFill>
            </a:endParaRPr>
          </a:p>
        </p:txBody>
      </p:sp>
      <p:pic>
        <p:nvPicPr>
          <p:cNvPr id="4098" name="Picture 2" descr="C:\Users\Studente\Desktop\QUADRI\PARABOLE\BRUEGEL CIECH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44824"/>
            <a:ext cx="4752528" cy="4536503"/>
          </a:xfrm>
          <a:prstGeom prst="rect">
            <a:avLst/>
          </a:prstGeom>
          <a:noFill/>
        </p:spPr>
      </p:pic>
      <p:sp>
        <p:nvSpPr>
          <p:cNvPr id="6" name="Rettangolo 5"/>
          <p:cNvSpPr/>
          <p:nvPr/>
        </p:nvSpPr>
        <p:spPr>
          <a:xfrm>
            <a:off x="5436096" y="1484784"/>
            <a:ext cx="37079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Lasciateli stare! Sono ciechi e guide di ciechi. E quando un cieco guida un altro cieco, tutti e due cadranno in un fosso!»</a:t>
            </a:r>
            <a:r>
              <a:rPr lang="it-IT" sz="2400" dirty="0" smtClean="0">
                <a:solidFill>
                  <a:srgbClr val="003300"/>
                </a:solidFill>
              </a:rPr>
              <a:t>. </a:t>
            </a:r>
            <a:r>
              <a:rPr lang="it-IT" dirty="0" smtClean="0">
                <a:solidFill>
                  <a:srgbClr val="003300"/>
                </a:solidFill>
              </a:rPr>
              <a:t>MATTEO I5,14</a:t>
            </a:r>
          </a:p>
          <a:p>
            <a:endParaRPr lang="it-IT" dirty="0" smtClean="0">
              <a:solidFill>
                <a:srgbClr val="00B050"/>
              </a:solidFill>
            </a:endParaRPr>
          </a:p>
          <a:p>
            <a:endParaRPr lang="it-IT" dirty="0" smtClean="0">
              <a:solidFill>
                <a:srgbClr val="00B050"/>
              </a:solidFill>
            </a:endParaRPr>
          </a:p>
          <a:p>
            <a:r>
              <a:rPr lang="it-IT" sz="2400" dirty="0" smtClean="0">
                <a:solidFill>
                  <a:srgbClr val="FF0000"/>
                </a:solidFill>
              </a:rPr>
              <a:t>L’ autore vuole far vedere cosa succede con le brutte amicizie e che ognuno deve pensare con la propria </a:t>
            </a:r>
            <a:r>
              <a:rPr lang="it-IT" sz="2400" dirty="0" smtClean="0">
                <a:solidFill>
                  <a:srgbClr val="FF0000"/>
                </a:solidFill>
              </a:rPr>
              <a:t>testa e scegliere delle buone guide per la vita </a:t>
            </a:r>
            <a:r>
              <a:rPr lang="it-IT" sz="2400" dirty="0" smtClean="0">
                <a:solidFill>
                  <a:srgbClr val="FF0000"/>
                </a:solidFill>
              </a:rPr>
              <a:t/>
            </a:r>
            <a:br>
              <a:rPr lang="it-IT" sz="2400" dirty="0" smtClean="0">
                <a:solidFill>
                  <a:srgbClr val="FF0000"/>
                </a:solidFill>
              </a:rPr>
            </a:br>
            <a:endParaRPr lang="it-IT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366</Words>
  <Application>Microsoft Office PowerPoint</Application>
  <PresentationFormat>Presentazione su schermo (4:3)</PresentationFormat>
  <Paragraphs>18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AUTORE:BASSANO IL BUON SAMARITANO</vt:lpstr>
      <vt:lpstr>AUTORE:REMBRANDT PADRE MISERICORDIOSO</vt:lpstr>
      <vt:lpstr>AUTORE:REMBRANDT RICCO AVARO</vt:lpstr>
      <vt:lpstr>AUTORE: BRUEGEL I CIECHI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AUTORE:BASSANO IL BUON SAMARITANO</dc:title>
  <dc:creator>Studente</dc:creator>
  <cp:lastModifiedBy>Studente</cp:lastModifiedBy>
  <cp:revision>12</cp:revision>
  <dcterms:created xsi:type="dcterms:W3CDTF">2012-10-16T10:06:54Z</dcterms:created>
  <dcterms:modified xsi:type="dcterms:W3CDTF">2012-10-30T11:41:11Z</dcterms:modified>
</cp:coreProperties>
</file>