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D23C3C-17DF-4DCE-9CCF-160AEBB77FBC}" type="datetimeFigureOut">
              <a:rPr lang="it-IT" smtClean="0"/>
              <a:pPr/>
              <a:t>25/10/2012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30B2F5-E49F-403D-BA40-B2DF3173F2B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330B2F5-E49F-403D-BA40-B2DF3173F2B9}" type="slidenum">
              <a:rPr lang="it-IT" smtClean="0"/>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2CB5937-4349-4370-8D84-C5E8A388B2B5}" type="datetimeFigureOut">
              <a:rPr lang="it-IT" smtClean="0"/>
              <a:pPr/>
              <a:t>25/10/2012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3FEA55C-6646-4910-9261-8362995DBDE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B5937-4349-4370-8D84-C5E8A388B2B5}" type="datetimeFigureOut">
              <a:rPr lang="it-IT" smtClean="0"/>
              <a:pPr/>
              <a:t>25/10/2012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EA55C-6646-4910-9261-8362995DBDE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latin typeface="Edwardian Script ITC" pitchFamily="66" charset="0"/>
              </a:rPr>
              <a:t>La vita di Gesù nei quadri</a:t>
            </a:r>
            <a:r>
              <a:rPr lang="it-IT" dirty="0" smtClean="0"/>
              <a:t/>
            </a:r>
            <a:br>
              <a:rPr lang="it-IT" dirty="0" smtClean="0"/>
            </a:br>
            <a:r>
              <a:rPr lang="it-IT" sz="2800" i="1" dirty="0" smtClean="0">
                <a:latin typeface="Agency FB" pitchFamily="34" charset="0"/>
              </a:rPr>
              <a:t>Confronto tra antichi e moderni</a:t>
            </a:r>
            <a:endParaRPr lang="it-IT" sz="2800" i="1" dirty="0">
              <a:latin typeface="Agency FB" pitchFamily="34" charset="0"/>
            </a:endParaRPr>
          </a:p>
        </p:txBody>
      </p:sp>
      <p:sp>
        <p:nvSpPr>
          <p:cNvPr id="3" name="Sottotitolo 2"/>
          <p:cNvSpPr>
            <a:spLocks noGrp="1"/>
          </p:cNvSpPr>
          <p:nvPr>
            <p:ph type="subTitle" idx="1"/>
          </p:nvPr>
        </p:nvSpPr>
        <p:spPr/>
        <p:txBody>
          <a:bodyPr>
            <a:normAutofit fontScale="92500" lnSpcReduction="20000"/>
          </a:bodyPr>
          <a:lstStyle/>
          <a:p>
            <a:r>
              <a:rPr lang="it-IT" i="1" dirty="0" smtClean="0">
                <a:solidFill>
                  <a:schemeClr val="tx1"/>
                </a:solidFill>
                <a:latin typeface="Bauhaus 93" pitchFamily="82" charset="0"/>
              </a:rPr>
              <a:t>Adrealina Stinca, Miriana Vacca, Aya Gamal, Spotti Marco</a:t>
            </a:r>
            <a:r>
              <a:rPr lang="it-IT" i="1" smtClean="0">
                <a:solidFill>
                  <a:schemeClr val="tx1"/>
                </a:solidFill>
                <a:latin typeface="Bauhaus 93" pitchFamily="82" charset="0"/>
              </a:rPr>
              <a:t>, </a:t>
            </a:r>
          </a:p>
          <a:p>
            <a:r>
              <a:rPr lang="it-IT" i="1" smtClean="0">
                <a:solidFill>
                  <a:schemeClr val="tx1"/>
                </a:solidFill>
                <a:latin typeface="Bauhaus 93" pitchFamily="82" charset="0"/>
              </a:rPr>
              <a:t>Torre </a:t>
            </a:r>
            <a:r>
              <a:rPr lang="it-IT" i="1" dirty="0" smtClean="0">
                <a:solidFill>
                  <a:schemeClr val="tx1"/>
                </a:solidFill>
                <a:latin typeface="Bauhaus 93" pitchFamily="82" charset="0"/>
              </a:rPr>
              <a:t>Letizia</a:t>
            </a:r>
          </a:p>
          <a:p>
            <a:r>
              <a:rPr lang="it-IT" dirty="0" smtClean="0">
                <a:solidFill>
                  <a:schemeClr val="tx1"/>
                </a:solidFill>
                <a:latin typeface="Agency FB" pitchFamily="34" charset="0"/>
              </a:rPr>
              <a:t>II E</a:t>
            </a:r>
            <a:endParaRPr lang="it-IT" dirty="0">
              <a:solidFill>
                <a:schemeClr val="tx1"/>
              </a:solidFill>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3008313" cy="670396"/>
          </a:xfrm>
        </p:spPr>
        <p:txBody>
          <a:bodyPr>
            <a:normAutofit/>
          </a:bodyPr>
          <a:lstStyle/>
          <a:p>
            <a:r>
              <a:rPr lang="it-IT" sz="3600" b="1" dirty="0" smtClean="0">
                <a:latin typeface="Edwardian Script ITC" pitchFamily="66" charset="0"/>
              </a:rPr>
              <a:t>L’ Annunciazione</a:t>
            </a:r>
            <a:endParaRPr lang="it-IT" sz="3600" b="1" dirty="0">
              <a:latin typeface="Edwardian Script ITC" pitchFamily="66" charset="0"/>
            </a:endParaRPr>
          </a:p>
        </p:txBody>
      </p:sp>
      <p:pic>
        <p:nvPicPr>
          <p:cNvPr id="4" name="Segnaposto contenuto 3" descr="II E religione immagini gesù02.jpg"/>
          <p:cNvPicPr>
            <a:picLocks noGrp="1" noChangeAspect="1"/>
          </p:cNvPicPr>
          <p:nvPr>
            <p:ph idx="1"/>
          </p:nvPr>
        </p:nvPicPr>
        <p:blipFill>
          <a:blip r:embed="rId3" cstate="print"/>
          <a:stretch>
            <a:fillRect/>
          </a:stretch>
        </p:blipFill>
        <p:spPr>
          <a:xfrm>
            <a:off x="4067944" y="620688"/>
            <a:ext cx="4095750" cy="4170362"/>
          </a:xfrm>
        </p:spPr>
      </p:pic>
      <p:sp>
        <p:nvSpPr>
          <p:cNvPr id="5" name="Segnaposto testo 4"/>
          <p:cNvSpPr>
            <a:spLocks noGrp="1"/>
          </p:cNvSpPr>
          <p:nvPr>
            <p:ph type="body" sz="half" idx="2"/>
          </p:nvPr>
        </p:nvSpPr>
        <p:spPr>
          <a:xfrm>
            <a:off x="395536" y="1124744"/>
            <a:ext cx="3008313" cy="4691063"/>
          </a:xfrm>
        </p:spPr>
        <p:txBody>
          <a:bodyPr>
            <a:normAutofit fontScale="32500" lnSpcReduction="20000"/>
          </a:bodyPr>
          <a:lstStyle/>
          <a:p>
            <a:r>
              <a:rPr lang="it-IT" sz="5600" dirty="0" smtClean="0"/>
              <a:t>“L'angelo, entrato da lei, disse: «</a:t>
            </a:r>
            <a:r>
              <a:rPr lang="it-IT" sz="5600" i="1" dirty="0" smtClean="0"/>
              <a:t>Ti saluto, o favorita dalla grazia; il Signore è con te. Maria, hai trovato grazia presso Dio. Ecco, tu concepirai e partorirai un figlio, e gli porrai nome Gesù. Questi sarà grande e sarà chiamato Figlio dell'Altissimo, e il Signore Dio gli darà il trono di Davide, suo padre.  Egli regnerà sulla casa di Giacobbe in eterno, e il suo regno non avrà mai fine</a:t>
            </a:r>
            <a:r>
              <a:rPr lang="it-IT" sz="5600" dirty="0" smtClean="0"/>
              <a:t>». Maria disse: «</a:t>
            </a:r>
            <a:r>
              <a:rPr lang="it-IT" sz="5600" i="1" dirty="0" smtClean="0"/>
              <a:t>Ecco, io sono la serva del Signore; mi sia fatto secondo la tua parola</a:t>
            </a:r>
            <a:r>
              <a:rPr lang="it-IT" sz="5600" dirty="0" smtClean="0"/>
              <a:t>». “</a:t>
            </a:r>
            <a:r>
              <a:rPr lang="it-IT" sz="1600" dirty="0" smtClean="0"/>
              <a:t/>
            </a:r>
            <a:br>
              <a:rPr lang="it-IT" sz="1600" dirty="0" smtClean="0"/>
            </a:br>
            <a:endParaRPr lang="it-IT" sz="1600" dirty="0" smtClean="0"/>
          </a:p>
          <a:p>
            <a:endParaRPr lang="it-IT"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476672"/>
            <a:ext cx="3008313" cy="742404"/>
          </a:xfrm>
        </p:spPr>
        <p:txBody>
          <a:bodyPr>
            <a:normAutofit/>
          </a:bodyPr>
          <a:lstStyle/>
          <a:p>
            <a:r>
              <a:rPr lang="it-IT" sz="3600" dirty="0" smtClean="0">
                <a:latin typeface="Edwardian Script ITC" pitchFamily="66" charset="0"/>
              </a:rPr>
              <a:t>L’ Annunciazione</a:t>
            </a:r>
            <a:endParaRPr lang="it-IT" sz="3600" dirty="0"/>
          </a:p>
        </p:txBody>
      </p:sp>
      <p:pic>
        <p:nvPicPr>
          <p:cNvPr id="5" name="Segnaposto contenuto 4" descr="II E religione immagini gesù02.jpg"/>
          <p:cNvPicPr>
            <a:picLocks noGrp="1" noChangeAspect="1"/>
          </p:cNvPicPr>
          <p:nvPr>
            <p:ph idx="1"/>
          </p:nvPr>
        </p:nvPicPr>
        <p:blipFill>
          <a:blip r:embed="rId2" cstate="print"/>
          <a:stretch>
            <a:fillRect/>
          </a:stretch>
        </p:blipFill>
        <p:spPr>
          <a:xfrm>
            <a:off x="4083050" y="1104106"/>
            <a:ext cx="4095750" cy="4191000"/>
          </a:xfrm>
        </p:spPr>
      </p:pic>
      <p:sp>
        <p:nvSpPr>
          <p:cNvPr id="4" name="Segnaposto testo 3"/>
          <p:cNvSpPr>
            <a:spLocks noGrp="1"/>
          </p:cNvSpPr>
          <p:nvPr>
            <p:ph type="body" sz="half" idx="2"/>
          </p:nvPr>
        </p:nvSpPr>
        <p:spPr>
          <a:xfrm>
            <a:off x="539552" y="1628800"/>
            <a:ext cx="3008313" cy="3528392"/>
          </a:xfrm>
        </p:spPr>
        <p:txBody>
          <a:bodyPr>
            <a:normAutofit/>
          </a:bodyPr>
          <a:lstStyle/>
          <a:p>
            <a:r>
              <a:rPr lang="it-IT" sz="2800" dirty="0" smtClean="0">
                <a:latin typeface="Chiller" pitchFamily="82" charset="0"/>
              </a:rPr>
              <a:t>Questo mosaico, eseguito da Marko Ivan Rupnik nel 2006, è situato nella Cappella della Casa Incontri Cristiani a Capiago in provincia di Como, Italia</a:t>
            </a:r>
            <a:endParaRPr lang="it-IT" sz="2800" dirty="0">
              <a:latin typeface="Chiller"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404664"/>
            <a:ext cx="3008313" cy="814412"/>
          </a:xfrm>
        </p:spPr>
        <p:txBody>
          <a:bodyPr>
            <a:normAutofit/>
          </a:bodyPr>
          <a:lstStyle/>
          <a:p>
            <a:r>
              <a:rPr lang="it-IT" sz="3600" dirty="0" smtClean="0">
                <a:latin typeface="Edwardian Script ITC" pitchFamily="66" charset="0"/>
              </a:rPr>
              <a:t>L’ Annunciazione</a:t>
            </a:r>
            <a:endParaRPr lang="it-IT" sz="3600" dirty="0"/>
          </a:p>
        </p:txBody>
      </p:sp>
      <p:pic>
        <p:nvPicPr>
          <p:cNvPr id="5" name="Segnaposto contenuto 4" descr="II E religione immagini gesù02.jpg"/>
          <p:cNvPicPr>
            <a:picLocks noGrp="1" noChangeAspect="1"/>
          </p:cNvPicPr>
          <p:nvPr>
            <p:ph idx="1"/>
          </p:nvPr>
        </p:nvPicPr>
        <p:blipFill>
          <a:blip r:embed="rId2" cstate="print"/>
          <a:stretch>
            <a:fillRect/>
          </a:stretch>
        </p:blipFill>
        <p:spPr>
          <a:xfrm>
            <a:off x="4083050" y="1104106"/>
            <a:ext cx="4095750" cy="4191000"/>
          </a:xfrm>
        </p:spPr>
      </p:pic>
      <p:sp>
        <p:nvSpPr>
          <p:cNvPr id="4" name="Segnaposto testo 3"/>
          <p:cNvSpPr>
            <a:spLocks noGrp="1"/>
          </p:cNvSpPr>
          <p:nvPr>
            <p:ph type="body" sz="half" idx="2"/>
          </p:nvPr>
        </p:nvSpPr>
        <p:spPr>
          <a:xfrm>
            <a:off x="611560" y="1412776"/>
            <a:ext cx="3008313" cy="4691063"/>
          </a:xfrm>
        </p:spPr>
        <p:txBody>
          <a:bodyPr/>
          <a:lstStyle/>
          <a:p>
            <a:r>
              <a:rPr lang="it-IT" dirty="0" smtClean="0"/>
              <a:t>Maria è rappresentata esattamente nel momento in cui il Vangelo dice “Ella rimase turbata” (Lc 1,29). Infatti ella evita di incrociare lo sguardo dell’angelo e sembra arrotolare e srotolare nervosamente il suo gomitolo. Pensiamo che il colore del gomitolo possa simboleggiare la successiva Passione di Cristo e il gomitolo può significare la Vita Eterna, un lungo “filo” che non termina mai. L’angelo Gabriele guarda la Vergine e tiene in mano una pergamena dorata, la quale  potrebbe simboleggiare la “promessa” di Dio agli uomini.  Inoltre l’angelo sembra fermare la propria ala come se non volesse fare rumore, per non turbare ulteriormente Maria.</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3008313" cy="670396"/>
          </a:xfrm>
        </p:spPr>
        <p:txBody>
          <a:bodyPr>
            <a:normAutofit/>
          </a:bodyPr>
          <a:lstStyle/>
          <a:p>
            <a:r>
              <a:rPr lang="it-IT" sz="3600" dirty="0" smtClean="0">
                <a:latin typeface="Edwardian Script ITC" pitchFamily="66" charset="0"/>
              </a:rPr>
              <a:t>La Natività</a:t>
            </a:r>
            <a:endParaRPr lang="it-IT" sz="3600" dirty="0">
              <a:latin typeface="Edwardian Script ITC" pitchFamily="66" charset="0"/>
            </a:endParaRPr>
          </a:p>
        </p:txBody>
      </p:sp>
      <p:sp>
        <p:nvSpPr>
          <p:cNvPr id="4" name="Segnaposto testo 3"/>
          <p:cNvSpPr>
            <a:spLocks noGrp="1"/>
          </p:cNvSpPr>
          <p:nvPr>
            <p:ph type="body" sz="half" idx="2"/>
          </p:nvPr>
        </p:nvSpPr>
        <p:spPr/>
        <p:txBody>
          <a:bodyPr>
            <a:normAutofit fontScale="77500" lnSpcReduction="20000"/>
          </a:bodyPr>
          <a:lstStyle/>
          <a:p>
            <a:r>
              <a:rPr lang="it-IT" sz="2100" dirty="0" smtClean="0"/>
              <a:t>“In quel tempo uscì un decreto da     parte di Cesare Augusto, che ordinava il censimento di tutto l'impero.  Tutti andavano a farsi registrare, ciascuno alla sua città.</a:t>
            </a:r>
            <a:br>
              <a:rPr lang="it-IT" sz="2100" dirty="0" smtClean="0"/>
            </a:br>
            <a:r>
              <a:rPr lang="it-IT" sz="2100" dirty="0" smtClean="0"/>
              <a:t>Dalla Galilea, dalla città di Nazareth, anche Giuseppe salì in Giudea, alla città di Davide chiamata Betlemme, perché era della casa e famiglia di Davide,  per farsi registrare con Maria, sua sposa, che era incinta.</a:t>
            </a:r>
            <a:br>
              <a:rPr lang="it-IT" sz="2100" dirty="0" smtClean="0"/>
            </a:br>
            <a:r>
              <a:rPr lang="it-IT" sz="2100" dirty="0" smtClean="0"/>
              <a:t>Mentre erano là, si compì per lei il tempo del parto; ed ella diede alla luce il suo figlio primogenito, lo fasciò, e lo coricò in una mangiatoia, perché non c'era posto per loro nell'albergo.”</a:t>
            </a:r>
            <a:br>
              <a:rPr lang="it-IT" sz="2100" dirty="0" smtClean="0"/>
            </a:br>
            <a:endParaRPr lang="it-IT" sz="2100" dirty="0" smtClean="0"/>
          </a:p>
          <a:p>
            <a:endParaRPr lang="it-IT" dirty="0"/>
          </a:p>
        </p:txBody>
      </p:sp>
      <p:pic>
        <p:nvPicPr>
          <p:cNvPr id="7" name="Segnaposto contenuto 6" descr="II E religione immagini gesù03.jpg"/>
          <p:cNvPicPr>
            <a:picLocks noGrp="1" noChangeAspect="1"/>
          </p:cNvPicPr>
          <p:nvPr>
            <p:ph idx="1"/>
          </p:nvPr>
        </p:nvPicPr>
        <p:blipFill>
          <a:blip r:embed="rId2" cstate="print"/>
          <a:stretch>
            <a:fillRect/>
          </a:stretch>
        </p:blipFill>
        <p:spPr>
          <a:xfrm>
            <a:off x="4083050" y="1447006"/>
            <a:ext cx="4305374" cy="414223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2696"/>
            <a:ext cx="3008313" cy="598388"/>
          </a:xfrm>
        </p:spPr>
        <p:txBody>
          <a:bodyPr>
            <a:noAutofit/>
          </a:bodyPr>
          <a:lstStyle/>
          <a:p>
            <a:r>
              <a:rPr lang="it-IT" sz="3600" dirty="0" smtClean="0">
                <a:latin typeface="Edwardian Script ITC" pitchFamily="66" charset="0"/>
              </a:rPr>
              <a:t>La Natività</a:t>
            </a:r>
            <a:endParaRPr lang="it-IT" sz="3600" dirty="0"/>
          </a:p>
        </p:txBody>
      </p:sp>
      <p:pic>
        <p:nvPicPr>
          <p:cNvPr id="5" name="Segnaposto contenuto 4" descr="II E religione immagini gesù03.jpg"/>
          <p:cNvPicPr>
            <a:picLocks noGrp="1" noChangeAspect="1"/>
          </p:cNvPicPr>
          <p:nvPr>
            <p:ph idx="1"/>
          </p:nvPr>
        </p:nvPicPr>
        <p:blipFill>
          <a:blip r:embed="rId2" cstate="print"/>
          <a:stretch>
            <a:fillRect/>
          </a:stretch>
        </p:blipFill>
        <p:spPr>
          <a:xfrm>
            <a:off x="4083050" y="1447006"/>
            <a:ext cx="4305374" cy="3854202"/>
          </a:xfrm>
        </p:spPr>
      </p:pic>
      <p:sp>
        <p:nvSpPr>
          <p:cNvPr id="4" name="Segnaposto testo 3"/>
          <p:cNvSpPr>
            <a:spLocks noGrp="1"/>
          </p:cNvSpPr>
          <p:nvPr>
            <p:ph type="body" sz="half" idx="2"/>
          </p:nvPr>
        </p:nvSpPr>
        <p:spPr/>
        <p:txBody>
          <a:bodyPr>
            <a:normAutofit/>
          </a:bodyPr>
          <a:lstStyle/>
          <a:p>
            <a:r>
              <a:rPr lang="it-IT" sz="2800" dirty="0" smtClean="0">
                <a:latin typeface="Chiller" pitchFamily="82" charset="0"/>
              </a:rPr>
              <a:t>Situato nella cappella della Casa Incontri Cristiani, a Capiago, in provincia di Como, questo mosaico è stato creato da Marko Ivan Rupnik nel febbraio del 2006</a:t>
            </a:r>
            <a:endParaRPr lang="it-IT" sz="2800" dirty="0">
              <a:latin typeface="Chiller"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76672"/>
            <a:ext cx="3008313" cy="814412"/>
          </a:xfrm>
        </p:spPr>
        <p:txBody>
          <a:bodyPr>
            <a:normAutofit/>
          </a:bodyPr>
          <a:lstStyle/>
          <a:p>
            <a:r>
              <a:rPr lang="it-IT" sz="3600" dirty="0" smtClean="0">
                <a:latin typeface="Edwardian Script ITC" pitchFamily="66" charset="0"/>
              </a:rPr>
              <a:t>La Natività</a:t>
            </a:r>
            <a:endParaRPr lang="it-IT" sz="3600" dirty="0">
              <a:latin typeface="Edwardian Script ITC" pitchFamily="66" charset="0"/>
            </a:endParaRPr>
          </a:p>
        </p:txBody>
      </p:sp>
      <p:pic>
        <p:nvPicPr>
          <p:cNvPr id="5" name="Segnaposto contenuto 4" descr="II E religione immagini gesù03.jpg"/>
          <p:cNvPicPr>
            <a:picLocks noGrp="1" noChangeAspect="1"/>
          </p:cNvPicPr>
          <p:nvPr>
            <p:ph idx="1"/>
          </p:nvPr>
        </p:nvPicPr>
        <p:blipFill>
          <a:blip r:embed="rId2" cstate="print"/>
          <a:stretch>
            <a:fillRect/>
          </a:stretch>
        </p:blipFill>
        <p:spPr>
          <a:xfrm>
            <a:off x="4083050" y="1447006"/>
            <a:ext cx="4377382" cy="3926210"/>
          </a:xfrm>
        </p:spPr>
      </p:pic>
      <p:sp>
        <p:nvSpPr>
          <p:cNvPr id="4" name="Segnaposto testo 3"/>
          <p:cNvSpPr>
            <a:spLocks noGrp="1"/>
          </p:cNvSpPr>
          <p:nvPr>
            <p:ph type="body" sz="half" idx="2"/>
          </p:nvPr>
        </p:nvSpPr>
        <p:spPr/>
        <p:txBody>
          <a:bodyPr/>
          <a:lstStyle/>
          <a:p>
            <a:r>
              <a:rPr lang="it-IT" dirty="0" smtClean="0"/>
              <a:t>La mangiatoia in cui Maria sta deponendo Gesù è rappresentata  come la grotta della tomba, infatti egli assume la posizione di quando viene posto in croce.  Tuttavia le sue braccia aperte potrebbero anche significare il suo amore per il mondo che abbraccia con questo enigmatico gesto. Accanto sono poggiati incenso, mirra e oro. Giuseppe se ne sta in rispettoso silenzio come per “dare la precedenza” a Dio, che per noi potrebbe essere la stella dorata e cadente che scende verso Gesù. Cristo è vestito di bianco e quindi è colmo di Spirito Santo.</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3008313" cy="742404"/>
          </a:xfrm>
        </p:spPr>
        <p:txBody>
          <a:bodyPr>
            <a:normAutofit/>
          </a:bodyPr>
          <a:lstStyle/>
          <a:p>
            <a:r>
              <a:rPr lang="it-IT" sz="3600" dirty="0" smtClean="0">
                <a:latin typeface="Edwardian Script ITC" pitchFamily="66" charset="0"/>
              </a:rPr>
              <a:t>Gesù tra i dottori</a:t>
            </a:r>
            <a:endParaRPr lang="it-IT" sz="3600" dirty="0">
              <a:latin typeface="Edwardian Script ITC" pitchFamily="66" charset="0"/>
            </a:endParaRPr>
          </a:p>
        </p:txBody>
      </p:sp>
      <p:pic>
        <p:nvPicPr>
          <p:cNvPr id="5" name="Segnaposto contenuto 4" descr="tempiodottori-dorti.jpg"/>
          <p:cNvPicPr>
            <a:picLocks noGrp="1" noChangeAspect="1"/>
          </p:cNvPicPr>
          <p:nvPr>
            <p:ph idx="1"/>
          </p:nvPr>
        </p:nvPicPr>
        <p:blipFill>
          <a:blip r:embed="rId2" cstate="print"/>
          <a:stretch>
            <a:fillRect/>
          </a:stretch>
        </p:blipFill>
        <p:spPr>
          <a:xfrm>
            <a:off x="3851920" y="908720"/>
            <a:ext cx="4608512" cy="4752528"/>
          </a:xfrm>
        </p:spPr>
      </p:pic>
      <p:sp>
        <p:nvSpPr>
          <p:cNvPr id="4" name="Segnaposto testo 3"/>
          <p:cNvSpPr>
            <a:spLocks noGrp="1"/>
          </p:cNvSpPr>
          <p:nvPr>
            <p:ph type="body" sz="half" idx="2"/>
          </p:nvPr>
        </p:nvSpPr>
        <p:spPr/>
        <p:txBody>
          <a:bodyPr>
            <a:normAutofit/>
          </a:bodyPr>
          <a:lstStyle/>
          <a:p>
            <a:r>
              <a:rPr lang="it-IT" dirty="0" smtClean="0"/>
              <a:t>Lo trovarono nel tempio, seduto in mezzo ai maestri: li ascoltava e faceva loro delle domande;  e tutti quelli che l'udivano, si stupivano della sua intelligenza e delle sue risposte. Quando i suoi genitori lo videro, rimasero stupiti; e sua madre gli disse: «</a:t>
            </a:r>
            <a:r>
              <a:rPr lang="it-IT" i="1" dirty="0" smtClean="0"/>
              <a:t>Figlio, perché ci hai fatto questo? Ecco, tuo padre e io ti cercavamo, stando in gran pena</a:t>
            </a:r>
            <a:r>
              <a:rPr lang="it-IT" dirty="0" smtClean="0"/>
              <a:t>».  Ed egli disse loro: «</a:t>
            </a:r>
            <a:r>
              <a:rPr lang="it-IT" i="1" dirty="0" smtClean="0"/>
              <a:t>Perché mi cercavate? Non sapevate che io dovevo trovarmi nella casa del Padre mio?</a:t>
            </a:r>
            <a:r>
              <a:rPr lang="it-IT" dirty="0" smtClean="0"/>
              <a:t>»</a:t>
            </a:r>
            <a:r>
              <a:rPr lang="it-IT" i="1" dirty="0" smtClean="0"/>
              <a:t> </a:t>
            </a:r>
            <a:r>
              <a:rPr lang="it-IT" dirty="0" smtClean="0"/>
              <a:t>. Ed essi non capirono le parole che egli aveva dette loro.</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3008313" cy="814412"/>
          </a:xfrm>
        </p:spPr>
        <p:txBody>
          <a:bodyPr>
            <a:normAutofit/>
          </a:bodyPr>
          <a:lstStyle/>
          <a:p>
            <a:r>
              <a:rPr lang="it-IT" sz="3600" dirty="0" smtClean="0">
                <a:latin typeface="Edwardian Script ITC" pitchFamily="66" charset="0"/>
              </a:rPr>
              <a:t>Gesù tra i dottori</a:t>
            </a:r>
            <a:endParaRPr lang="it-IT" sz="3600" dirty="0">
              <a:latin typeface="Edwardian Script ITC" pitchFamily="66" charset="0"/>
            </a:endParaRPr>
          </a:p>
        </p:txBody>
      </p:sp>
      <p:pic>
        <p:nvPicPr>
          <p:cNvPr id="5" name="Segnaposto contenuto 4" descr="tempiodottori-dorti.jpg"/>
          <p:cNvPicPr>
            <a:picLocks noGrp="1" noChangeAspect="1"/>
          </p:cNvPicPr>
          <p:nvPr>
            <p:ph idx="1"/>
          </p:nvPr>
        </p:nvPicPr>
        <p:blipFill>
          <a:blip r:embed="rId2" cstate="print"/>
          <a:stretch>
            <a:fillRect/>
          </a:stretch>
        </p:blipFill>
        <p:spPr>
          <a:xfrm>
            <a:off x="3851920" y="1123715"/>
            <a:ext cx="4802613" cy="4819765"/>
          </a:xfrm>
        </p:spPr>
      </p:pic>
      <p:sp>
        <p:nvSpPr>
          <p:cNvPr id="4" name="Segnaposto testo 3"/>
          <p:cNvSpPr>
            <a:spLocks noGrp="1"/>
          </p:cNvSpPr>
          <p:nvPr>
            <p:ph type="body" sz="half" idx="2"/>
          </p:nvPr>
        </p:nvSpPr>
        <p:spPr/>
        <p:txBody>
          <a:bodyPr/>
          <a:lstStyle/>
          <a:p>
            <a:r>
              <a:rPr lang="it-IT" dirty="0" smtClean="0"/>
              <a:t>In questo dipinto Gesù è un ragazzino che predica le Sacre Scritture tra i dottori che lo guardano stupiti . Cristo è in un raggio di sole vestito di rosso, il colore che indica il Santo Spirito, al centro dell’attenzione di tutti.</a:t>
            </a:r>
          </a:p>
          <a:p>
            <a:r>
              <a:rPr lang="it-IT" dirty="0" smtClean="0"/>
              <a:t>Giuseppe volge lo sguardo verso suo figlio  vuole interrompere la scena ma sembra che qualcosa  lo blocchi.</a:t>
            </a:r>
          </a:p>
          <a:p>
            <a:r>
              <a:rPr lang="it-IT" dirty="0" smtClean="0"/>
              <a:t>Maria è immobile e guarda  Gesù affascinata dalle parole di suo figlio e sembra che nel suo sguardo ci sia un po’ di timore. La persona con la lunga barba candida vestito di bianco che siede dietro Gesù potrebbe simboleggiare la presenza divina.</a:t>
            </a:r>
          </a:p>
        </p:txBody>
      </p:sp>
    </p:spTree>
  </p:cSld>
  <p:clrMapOvr>
    <a:masterClrMapping/>
  </p:clrMapOvr>
</p:sld>
</file>

<file path=ppt/theme/theme1.xml><?xml version="1.0" encoding="utf-8"?>
<a:theme xmlns:a="http://schemas.openxmlformats.org/drawingml/2006/main" name="Tema di Office">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517</Words>
  <Application>Microsoft Office PowerPoint</Application>
  <PresentationFormat>Presentazione su schermo (4:3)</PresentationFormat>
  <Paragraphs>23</Paragraphs>
  <Slides>9</Slides>
  <Notes>1</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La vita di Gesù nei quadri Confronto tra antichi e moderni</vt:lpstr>
      <vt:lpstr>L’ Annunciazione</vt:lpstr>
      <vt:lpstr>L’ Annunciazione</vt:lpstr>
      <vt:lpstr>L’ Annunciazione</vt:lpstr>
      <vt:lpstr>La Natività</vt:lpstr>
      <vt:lpstr>La Natività</vt:lpstr>
      <vt:lpstr>La Natività</vt:lpstr>
      <vt:lpstr>Gesù tra i dottori</vt:lpstr>
      <vt:lpstr>Gesù tra i dottori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vita di Gesù nei quadri Confronto tra antichi e moderni</dc:title>
  <dc:creator>Studente</dc:creator>
  <cp:lastModifiedBy>Studente</cp:lastModifiedBy>
  <cp:revision>16</cp:revision>
  <dcterms:created xsi:type="dcterms:W3CDTF">2012-10-04T11:31:30Z</dcterms:created>
  <dcterms:modified xsi:type="dcterms:W3CDTF">2012-10-25T10:19:34Z</dcterms:modified>
</cp:coreProperties>
</file>